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46"/>
  </p:notesMasterIdLst>
  <p:handoutMasterIdLst>
    <p:handoutMasterId r:id="rId47"/>
  </p:handoutMasterIdLst>
  <p:sldIdLst>
    <p:sldId id="273" r:id="rId2"/>
    <p:sldId id="286" r:id="rId3"/>
    <p:sldId id="308" r:id="rId4"/>
    <p:sldId id="309" r:id="rId5"/>
    <p:sldId id="310" r:id="rId6"/>
    <p:sldId id="311" r:id="rId7"/>
    <p:sldId id="314" r:id="rId8"/>
    <p:sldId id="315" r:id="rId9"/>
    <p:sldId id="361" r:id="rId10"/>
    <p:sldId id="362" r:id="rId11"/>
    <p:sldId id="363" r:id="rId12"/>
    <p:sldId id="364" r:id="rId13"/>
    <p:sldId id="316" r:id="rId14"/>
    <p:sldId id="318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34" r:id="rId24"/>
    <p:sldId id="335" r:id="rId25"/>
    <p:sldId id="336" r:id="rId26"/>
    <p:sldId id="337" r:id="rId27"/>
    <p:sldId id="338" r:id="rId28"/>
    <p:sldId id="339" r:id="rId29"/>
    <p:sldId id="340" r:id="rId30"/>
    <p:sldId id="341" r:id="rId31"/>
    <p:sldId id="342" r:id="rId32"/>
    <p:sldId id="343" r:id="rId33"/>
    <p:sldId id="344" r:id="rId34"/>
    <p:sldId id="347" r:id="rId35"/>
    <p:sldId id="348" r:id="rId36"/>
    <p:sldId id="349" r:id="rId37"/>
    <p:sldId id="350" r:id="rId38"/>
    <p:sldId id="351" r:id="rId39"/>
    <p:sldId id="354" r:id="rId40"/>
    <p:sldId id="355" r:id="rId41"/>
    <p:sldId id="356" r:id="rId42"/>
    <p:sldId id="357" r:id="rId43"/>
    <p:sldId id="358" r:id="rId44"/>
    <p:sldId id="256" r:id="rId45"/>
  </p:sldIdLst>
  <p:sldSz cx="9906000" cy="6858000" type="A4"/>
  <p:notesSz cx="6858000" cy="9658350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003300"/>
    <a:srgbClr val="001000"/>
    <a:srgbClr val="006600"/>
    <a:srgbClr val="FF0000"/>
    <a:srgbClr val="FF9933"/>
    <a:srgbClr val="00CCFF"/>
    <a:srgbClr val="001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 autoAdjust="0"/>
    <p:restoredTop sz="99310" autoAdjust="0"/>
  </p:normalViewPr>
  <p:slideViewPr>
    <p:cSldViewPr>
      <p:cViewPr varScale="1">
        <p:scale>
          <a:sx n="114" d="100"/>
          <a:sy n="114" d="100"/>
        </p:scale>
        <p:origin x="1044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175750"/>
            <a:ext cx="297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BC685D-C101-4A68-8D88-ACF2344482C7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08474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08B1-34C7-4239-A842-82BADDC87E89}" type="datetimeFigureOut">
              <a:rPr lang="cs-CZ" smtClean="0"/>
              <a:pPr/>
              <a:t>30.01.2019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12800" y="723900"/>
            <a:ext cx="5232400" cy="3622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587875"/>
            <a:ext cx="5486400" cy="4346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174163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9174163"/>
            <a:ext cx="2971800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55BBD-769E-4938-974C-51B1D6F45E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2147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55BBD-769E-4938-974C-51B1D6F45E10}" type="slidenum">
              <a:rPr lang="cs-CZ" smtClean="0"/>
              <a:pPr/>
              <a:t>44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3185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651C-4E52-4ADC-9DE4-68CAA8F6BBA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3049-153F-490A-9D9A-7F7CE81E38A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7DD6-F5F9-468B-ABC5-FAFD53B309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146-6200-43B0-9A8F-6D7F4700FDD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55B53-1845-47E5-875A-2F6E97668FD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5AC3-EB39-4D74-A951-6B872A62B6B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20B1-D01E-4966-BC1A-F7B2F1F8F44B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14EB8-099E-4B5D-93A8-BB23C4EF1AE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90D3-7695-425D-8DE8-4DD7A609392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EA785-AAB5-4E0A-82E2-EFAE5E8390F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7F75BD8D-9DFC-4BA4-A18A-C2927943FB3A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ED029-A37B-4807-AC55-0F51B0AFB72B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2" name="Skupina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-karlstejnsko_logo">
            <a:extLst>
              <a:ext uri="{FF2B5EF4-FFF2-40B4-BE49-F238E27FC236}">
                <a16:creationId xmlns:a16="http://schemas.microsoft.com/office/drawing/2014/main" id="{E0CA8118-2826-402C-809D-8BCDE59E6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00" y="1052736"/>
            <a:ext cx="7248195" cy="1859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454023A6-69AF-49D5-89B0-AF3579386754}"/>
              </a:ext>
            </a:extLst>
          </p:cNvPr>
          <p:cNvSpPr txBox="1">
            <a:spLocks/>
          </p:cNvSpPr>
          <p:nvPr/>
        </p:nvSpPr>
        <p:spPr>
          <a:xfrm>
            <a:off x="495297" y="3068960"/>
            <a:ext cx="8915400" cy="3456384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Integrovaný regionální operační program</a:t>
            </a:r>
          </a:p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 a příjemce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Zpracování žádosti v ISKP14+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 1. 2019, Řevnice</a:t>
            </a:r>
          </a:p>
        </p:txBody>
      </p:sp>
      <p:pic>
        <p:nvPicPr>
          <p:cNvPr id="9" name="Picture 47">
            <a:extLst>
              <a:ext uri="{FF2B5EF4-FFF2-40B4-BE49-F238E27FC236}">
                <a16:creationId xmlns:a16="http://schemas.microsoft.com/office/drawing/2014/main" id="{F2B3385C-E638-40A7-9F62-519FE21BD68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Registrace do portálu ISKP14+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8624"/>
            <a:ext cx="89154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65304"/>
            <a:ext cx="4541096" cy="70984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8304" y="1412776"/>
            <a:ext cx="4262247" cy="379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41" y="5280236"/>
            <a:ext cx="4086225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ástupný symbol pro obsah 15"/>
          <p:cNvSpPr txBox="1">
            <a:spLocks/>
          </p:cNvSpPr>
          <p:nvPr/>
        </p:nvSpPr>
        <p:spPr>
          <a:xfrm>
            <a:off x="4896144" y="1437428"/>
            <a:ext cx="4041775" cy="4619096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Uživatel vyplní všechna povinná pole </a:t>
            </a:r>
            <a:r>
              <a:rPr lang="cs-CZ" sz="1800" b="1" dirty="0">
                <a:uFill>
                  <a:solidFill>
                    <a:srgbClr val="FFFF00"/>
                  </a:solidFill>
                </a:uFill>
              </a:rPr>
              <a:t>podbarvena žlutou barvou.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uFill>
                  <a:solidFill>
                    <a:srgbClr val="FFFF00"/>
                  </a:solidFill>
                </a:uFill>
              </a:rPr>
              <a:t>Je nutné vyplnit e-mailovou adresu a mobilní telefon </a:t>
            </a:r>
            <a:r>
              <a:rPr lang="cs-CZ" sz="1800" b="1" dirty="0">
                <a:uFill>
                  <a:solidFill>
                    <a:srgbClr val="FFFF00"/>
                  </a:solidFill>
                </a:uFill>
              </a:rPr>
              <a:t>PODLE SKUTEČNOSTI.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uFill>
                  <a:solidFill>
                    <a:srgbClr val="FFFF00"/>
                  </a:solidFill>
                </a:uFill>
              </a:rPr>
              <a:t>Po vyplnění registračních údajů, klikne uživatel na tlačítko „</a:t>
            </a:r>
            <a:r>
              <a:rPr lang="cs-CZ" sz="1800" b="1" dirty="0">
                <a:uFill>
                  <a:solidFill>
                    <a:srgbClr val="FFFF00"/>
                  </a:solidFill>
                </a:uFill>
              </a:rPr>
              <a:t>Odeslat registrační údaje</a:t>
            </a:r>
            <a:r>
              <a:rPr lang="cs-CZ" sz="1800" dirty="0">
                <a:uFill>
                  <a:solidFill>
                    <a:srgbClr val="FFFF00"/>
                  </a:solidFill>
                </a:uFill>
              </a:rPr>
              <a:t>“.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uFill>
                  <a:solidFill>
                    <a:srgbClr val="FFFF00"/>
                  </a:solidFill>
                </a:uFill>
              </a:rPr>
              <a:t>V případe problému - využít pole pod registračním formulářem.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Po odeslání registračních údajů systém zašle na zadané telefonní číslo </a:t>
            </a:r>
            <a:r>
              <a:rPr lang="cs-CZ" sz="1800" b="1" dirty="0"/>
              <a:t>SMS</a:t>
            </a:r>
            <a:r>
              <a:rPr lang="cs-CZ" sz="1800" dirty="0"/>
              <a:t> </a:t>
            </a:r>
            <a:r>
              <a:rPr lang="cs-CZ" sz="1800" b="1" dirty="0"/>
              <a:t>s aktivačním klíčem</a:t>
            </a:r>
            <a:r>
              <a:rPr lang="cs-CZ" sz="1800" dirty="0"/>
              <a:t> a zobrazí v registračním formuláři nové pole „</a:t>
            </a:r>
            <a:r>
              <a:rPr lang="cs-CZ" sz="1800" b="1" dirty="0"/>
              <a:t>Aktivační klíč</a:t>
            </a:r>
            <a:r>
              <a:rPr lang="cs-CZ" sz="1800" dirty="0"/>
              <a:t>“.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800" dirty="0">
              <a:uFill>
                <a:solidFill>
                  <a:srgbClr val="FFFF00"/>
                </a:solidFill>
              </a:uFill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800" u="sng" dirty="0">
              <a:uFill>
                <a:solidFill>
                  <a:srgbClr val="FFFF00"/>
                </a:solidFill>
              </a:uFill>
            </a:endParaRPr>
          </a:p>
          <a:p>
            <a:pPr fontAlgn="auto">
              <a:spcAft>
                <a:spcPts val="0"/>
              </a:spcAft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71301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Registrace do portálu ISKP14+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8624"/>
            <a:ext cx="89154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65304"/>
            <a:ext cx="4541096" cy="709840"/>
          </a:xfrm>
          <a:prstGeom prst="rect">
            <a:avLst/>
          </a:prstGeom>
          <a:noFill/>
        </p:spPr>
      </p:pic>
      <p:sp>
        <p:nvSpPr>
          <p:cNvPr id="11" name="Zástupný symbol pro obsah 3"/>
          <p:cNvSpPr txBox="1">
            <a:spLocks/>
          </p:cNvSpPr>
          <p:nvPr/>
        </p:nvSpPr>
        <p:spPr>
          <a:xfrm>
            <a:off x="5108488" y="1639341"/>
            <a:ext cx="4038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Po úspěšném odeslání aktivačního klíče se zobrazí oznámení o ověření  a zaslání </a:t>
            </a:r>
            <a:r>
              <a:rPr lang="cs-CZ" sz="1800" b="1" dirty="0"/>
              <a:t>e-mailu s aktivačním URL</a:t>
            </a:r>
            <a:r>
              <a:rPr lang="cs-CZ" sz="1800" dirty="0"/>
              <a:t> odkazem k dokončení registrace.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Po kliknutí na odkaz bude uživatel přesměrován na portál IS KP14+.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Po vytvoření uživatelského účtu bude uživateli zaslán nový e-mail </a:t>
            </a:r>
            <a:r>
              <a:rPr lang="cs-CZ" sz="1800" b="1" dirty="0"/>
              <a:t>s přihlašovacím jménem.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Uživatel vyplní na úvodní obrazovce přihlašovací údaje:</a:t>
            </a:r>
          </a:p>
          <a:p>
            <a:pPr marL="457200" indent="-4572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800" dirty="0"/>
          </a:p>
          <a:p>
            <a:pPr fontAlgn="auto">
              <a:spcAft>
                <a:spcPts val="0"/>
              </a:spcAft>
            </a:pPr>
            <a:r>
              <a:rPr lang="cs-CZ" sz="1800" b="1" u="sng" dirty="0"/>
              <a:t>Přihlašovací jméno</a:t>
            </a:r>
            <a:r>
              <a:rPr lang="cs-CZ" sz="1800" dirty="0"/>
              <a:t> – vygenerováno systémem a zasláno uživateli v e-mailu.</a:t>
            </a:r>
          </a:p>
          <a:p>
            <a:pPr fontAlgn="auto">
              <a:spcAft>
                <a:spcPts val="0"/>
              </a:spcAft>
            </a:pPr>
            <a:r>
              <a:rPr lang="cs-CZ" sz="1800" b="1" u="sng" dirty="0"/>
              <a:t>Heslo</a:t>
            </a:r>
            <a:r>
              <a:rPr lang="cs-CZ" sz="1800" dirty="0"/>
              <a:t> – zadáno při registraci.</a:t>
            </a:r>
          </a:p>
          <a:p>
            <a:pPr fontAlgn="auto">
              <a:spcAft>
                <a:spcPts val="0"/>
              </a:spcAft>
            </a:pPr>
            <a:endParaRPr lang="cs-CZ" sz="800" dirty="0"/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dirty="0"/>
              <a:t>V případe, že uživatel zapomene heslo, klikne na odkaz „</a:t>
            </a:r>
            <a:r>
              <a:rPr lang="cs-CZ" sz="1800" b="1" dirty="0"/>
              <a:t>Zapomenuté heslo?</a:t>
            </a:r>
            <a:r>
              <a:rPr lang="cs-CZ" sz="1800" dirty="0"/>
              <a:t>“.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800" b="1" dirty="0"/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1735959"/>
            <a:ext cx="4464496" cy="1962329"/>
          </a:xfrm>
          <a:prstGeom prst="rect">
            <a:avLst/>
          </a:prstGeom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4648" y="3931020"/>
            <a:ext cx="2238375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2584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Prostřednictvím MS2014+ probíhá podání úloh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8624"/>
            <a:ext cx="89154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65304"/>
            <a:ext cx="4541096" cy="709840"/>
          </a:xfrm>
          <a:prstGeom prst="rect">
            <a:avLst/>
          </a:prstGeom>
          <a:noFill/>
        </p:spPr>
      </p:pic>
      <p:sp>
        <p:nvSpPr>
          <p:cNvPr id="8" name="Content Placeholder 1"/>
          <p:cNvSpPr txBox="1">
            <a:spLocks/>
          </p:cNvSpPr>
          <p:nvPr/>
        </p:nvSpPr>
        <p:spPr>
          <a:xfrm>
            <a:off x="964674" y="1599296"/>
            <a:ext cx="7976650" cy="372427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Žádost o podporu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Žádost o platbu </a:t>
            </a:r>
            <a:r>
              <a:rPr lang="cs-CZ" dirty="0"/>
              <a:t>– průběžná, závěrečná (</a:t>
            </a:r>
            <a:r>
              <a:rPr lang="cs-CZ" dirty="0" err="1"/>
              <a:t>ŽoP</a:t>
            </a:r>
            <a:r>
              <a:rPr lang="cs-CZ" dirty="0"/>
              <a:t>)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Zprávy o realizaci  </a:t>
            </a:r>
            <a:r>
              <a:rPr lang="cs-CZ" dirty="0"/>
              <a:t>- průběžná, závěrečná (</a:t>
            </a:r>
            <a:r>
              <a:rPr lang="cs-CZ" dirty="0" err="1"/>
              <a:t>ZoR</a:t>
            </a:r>
            <a:r>
              <a:rPr lang="cs-CZ" dirty="0"/>
              <a:t> se v ISKP zobrazí po schválení právního aktu, depeše s upozorněním na blížící se termín podání)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Zprávy o udržitelnosti projektu </a:t>
            </a:r>
            <a:r>
              <a:rPr lang="cs-CZ" dirty="0"/>
              <a:t>– za každý rok – průběžná, závěrečná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Žádosti o změnu </a:t>
            </a:r>
            <a:r>
              <a:rPr lang="cs-CZ" dirty="0"/>
              <a:t>- ze strany příjemce i ze strany CRR (ŘO) 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dirty="0"/>
              <a:t>Veškerá komunikace mezi žadatelem a CRR </a:t>
            </a:r>
            <a:r>
              <a:rPr lang="cs-CZ" dirty="0">
                <a:solidFill>
                  <a:srgbClr val="FF0000"/>
                </a:solidFill>
              </a:rPr>
              <a:t>– formou depeší </a:t>
            </a:r>
            <a:r>
              <a:rPr lang="cs-CZ" dirty="0"/>
              <a:t>(kromě VS kontrol)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b="1" dirty="0"/>
              <a:t>Žádost o přezkum rozhodnutí  </a:t>
            </a:r>
          </a:p>
          <a:p>
            <a:pPr marL="266700" lvl="1" indent="0" algn="ctr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</a:pPr>
            <a:endParaRPr lang="cs-CZ" dirty="0"/>
          </a:p>
          <a:p>
            <a:pPr marL="266700" lvl="1" indent="0" fontAlgn="auto">
              <a:spcAft>
                <a:spcPts val="0"/>
              </a:spcAft>
              <a:buFont typeface="Wingdings 2"/>
              <a:buNone/>
            </a:pPr>
            <a:endParaRPr lang="cs-CZ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4360" y="5123486"/>
            <a:ext cx="1656184" cy="1066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ovéPole 9"/>
          <p:cNvSpPr txBox="1"/>
          <p:nvPr/>
        </p:nvSpPr>
        <p:spPr>
          <a:xfrm>
            <a:off x="4948408" y="4940965"/>
            <a:ext cx="45053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cs-CZ" sz="2400" b="1" kern="0" dirty="0">
                <a:solidFill>
                  <a:srgbClr val="00529C"/>
                </a:solidFill>
              </a:rPr>
              <a:t>Podání</a:t>
            </a:r>
            <a:r>
              <a:rPr lang="cs-CZ" sz="2400" b="1" dirty="0">
                <a:solidFill>
                  <a:srgbClr val="00529C"/>
                </a:solidFill>
              </a:rPr>
              <a:t> úloh je pouze elektronické prostřednictvím MS2014+. </a:t>
            </a:r>
          </a:p>
          <a:p>
            <a:endParaRPr lang="cs-CZ" sz="2400" b="1" dirty="0">
              <a:solidFill>
                <a:srgbClr val="0052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27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TITULNÍ OBRAZOVKA ISKP14+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7168"/>
            <a:ext cx="9906000" cy="295151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179" y="4387499"/>
            <a:ext cx="9906000" cy="1777805"/>
          </a:xfrm>
          <a:prstGeom prst="rect">
            <a:avLst/>
          </a:prstGeom>
        </p:spPr>
      </p:pic>
      <p:pic>
        <p:nvPicPr>
          <p:cNvPr id="8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1271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ZÁKLADNÍ MENU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44" y="1455048"/>
            <a:ext cx="7717110" cy="4753411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5136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VYTVOŘENÍ NOVÉ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560" y="1422608"/>
            <a:ext cx="7635577" cy="4835323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20802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VYTVOŘENÍ NOVÉ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506" y="1455048"/>
            <a:ext cx="7672985" cy="4774302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1829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PRAVIDLA PRO VYPLŇOVÁNÍ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76" y="1446737"/>
            <a:ext cx="7516674" cy="475626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445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PŘÍKLADY VYPLŇOVANÝCH ZÁLOŽEK – IDENTIFIKACE OPERACE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92" y="1412776"/>
            <a:ext cx="7152921" cy="484447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83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PROJEKT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42" y="1455048"/>
            <a:ext cx="7592714" cy="482206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084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PŘÍPRAVA ŽÁDOSTI O PODPORU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PROJEKTOVÝ ZÁMĚR</a:t>
            </a:r>
          </a:p>
          <a:p>
            <a:pPr marL="0" indent="0">
              <a:buNone/>
            </a:pPr>
            <a:endParaRPr lang="cs-CZ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1. CO CHCEME A MŮŽEME ZMĚNIT?</a:t>
            </a:r>
          </a:p>
          <a:p>
            <a:pPr marL="0" indent="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2. JAK TOHO CHCEME DOSÁHNOUT?</a:t>
            </a:r>
          </a:p>
          <a:p>
            <a:pPr marL="0" indent="0">
              <a:buNone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3. JAK OVĚŘÍME, ŽE JSME BYLI ÚSPĚŠNÍ?</a:t>
            </a:r>
          </a:p>
          <a:p>
            <a:pPr marL="0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362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SPECIFICKÉ CÍLE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84" y="1464674"/>
            <a:ext cx="7534994" cy="473766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6971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POPIS PROJEKTU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568" y="1455048"/>
            <a:ext cx="7664152" cy="4798214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54418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INDIKÁTORY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85" y="1438413"/>
            <a:ext cx="7654627" cy="4826803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9215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HORIZONTÁLNÍ PRINCIPY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76" y="1455048"/>
            <a:ext cx="7621289" cy="4784702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10624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KLÍČOVÉ AKTIVITY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488" y="1464967"/>
            <a:ext cx="7779022" cy="479964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73941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CÍLOVÁ SKUPINA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631" y="1455048"/>
            <a:ext cx="7764735" cy="4797789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38537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UMÍSTĚNÍ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300" y="1446358"/>
            <a:ext cx="7731397" cy="4779856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14212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SUBJEKTY PROJEKTU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013" y="1446651"/>
            <a:ext cx="7759972" cy="479989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01346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OSOBY SUBJEKTU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160" y="1455048"/>
            <a:ext cx="7673677" cy="4769685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67159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ÚČTY SUBJEKTU, ÚČETNÍ OBDOBÍ, KATEGORIE INTERVENCÍ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88" y="1435413"/>
            <a:ext cx="7702822" cy="4800905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729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CO CHCEME A MŮŽEME ZMĚNIT?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00808"/>
            <a:ext cx="8915400" cy="43891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specifikace cílové skupiny projektu, tj. osob, kterých se problém týká, a definice konkrétních problémů které chceme projektem řešit. </a:t>
            </a:r>
          </a:p>
          <a:p>
            <a:endParaRPr lang="cs-CZ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>
                <a:latin typeface="Times New Roman" pitchFamily="18" charset="0"/>
                <a:cs typeface="Times New Roman" pitchFamily="18" charset="0"/>
              </a:rPr>
              <a:t>Doporučení: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jedna z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nejdůležitějších částí žádosti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 neodbývejte ji,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nemudrujte, nefilosofujte, nebásněte,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buďte konkrétní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soustřeďte se na ty potřeby, které korespondují s cíli a aktivitami projektu, 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tuto vazbu prokažte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držte se cílové skupiny/cílových skupin,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odvolejte se na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analytické materiály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 dejte je do přílohy,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odvolejte se na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strategické dokumenty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 dejte je do přílohy.</a:t>
            </a: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29865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ROZPOČET JEDNOTKOVÝ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19" y="1455048"/>
            <a:ext cx="7736160" cy="4802320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3793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ROZPOČET JEDNOTKOVÝ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42" y="1477470"/>
            <a:ext cx="7668914" cy="4796114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8312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PŘEHLED ZDROJŮ FINANCOVÁNÍ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835400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542" y="1460994"/>
            <a:ext cx="7668914" cy="4804230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11581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FINANČNÍ PLÁN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04" y="1455048"/>
            <a:ext cx="7659389" cy="4775950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389179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ČESTNÉ PROHLÁŠENÍ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88" y="1438413"/>
            <a:ext cx="7702822" cy="4809126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7257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DOKUMENTY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81" y="1455048"/>
            <a:ext cx="7726635" cy="4790186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98918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OPERACE SE ŽÁDOSTÍ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350" y="1483575"/>
            <a:ext cx="7693297" cy="4780541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83679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PŘÍSTUP K PROJEKTU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81" y="1455048"/>
            <a:ext cx="7726635" cy="4790186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79930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PŘÍSTUP K PROJEKTU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19" y="1446651"/>
            <a:ext cx="7736160" cy="4761344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40485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KONTROLA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75" y="1455048"/>
            <a:ext cx="7750447" cy="4763210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0540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CO CHCEME A MŮŽEME ZMĚNIT?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612333"/>
            <a:ext cx="8915400" cy="438912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u="sng" dirty="0">
                <a:latin typeface="Times New Roman" pitchFamily="18" charset="0"/>
                <a:cs typeface="Times New Roman" pitchFamily="18" charset="0"/>
              </a:rPr>
              <a:t>Cíl projektu musí být:</a:t>
            </a:r>
          </a:p>
          <a:p>
            <a:pPr marL="880110" lvl="1" indent="-514350">
              <a:buFont typeface="+mj-lt"/>
              <a:buAutoNum type="arabicParenR"/>
            </a:pPr>
            <a:r>
              <a:rPr lang="cs-CZ" b="1" dirty="0">
                <a:latin typeface="Times New Roman" pitchFamily="18" charset="0"/>
                <a:cs typeface="Times New Roman" pitchFamily="18" charset="0"/>
              </a:rPr>
              <a:t>reálně dosažitelný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v daném čase a za daných podmínek,</a:t>
            </a:r>
          </a:p>
          <a:p>
            <a:pPr marL="880110" lvl="1" indent="-514350">
              <a:buFont typeface="+mj-lt"/>
              <a:buAutoNum type="arabicParenR"/>
            </a:pPr>
            <a:r>
              <a:rPr lang="cs-CZ" b="1" dirty="0">
                <a:latin typeface="Times New Roman" pitchFamily="18" charset="0"/>
                <a:cs typeface="Times New Roman" pitchFamily="18" charset="0"/>
              </a:rPr>
              <a:t>měřitelný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 aby bylo možné po ukončení projektu prokázat jeho naplnění pomocí kvantifikovaných údajů</a:t>
            </a:r>
          </a:p>
          <a:p>
            <a:endParaRPr lang="cs-CZ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>
                <a:latin typeface="Times New Roman" pitchFamily="18" charset="0"/>
                <a:cs typeface="Times New Roman" pitchFamily="18" charset="0"/>
              </a:rPr>
              <a:t>Doporučení: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vycházejte z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potřeb a problémů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 které jste si předem definovali: splnění vytyčeného cíle = naplnění definované potřeby (= odstranění popsaného problému),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dbejte na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dosažitelnost cílů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(již při vytyčování cílů musíte mít představu o aktivitách),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dbejte na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měřitelnost cílů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(při formulaci cílů se ptejte, zda splnění takto formulovaného cíle lze nějak prokázat/změřit).</a:t>
            </a: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945449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FINALIZACE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19" y="1455048"/>
            <a:ext cx="7736160" cy="4769539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745021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PODPIS A PODÁNÍ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92" y="1455048"/>
            <a:ext cx="7748414" cy="4762560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62635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PODPIS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17" y="1455048"/>
            <a:ext cx="7611764" cy="473185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37843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PODPIS ŽÁDOSTI</a:t>
            </a:r>
            <a:endParaRPr lang="cs-CZ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299" y="1772816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75" y="1455048"/>
            <a:ext cx="7750447" cy="4738658"/>
          </a:xfrm>
          <a:prstGeom prst="rect">
            <a:avLst/>
          </a:prstGeom>
        </p:spPr>
      </p:pic>
      <p:pic>
        <p:nvPicPr>
          <p:cNvPr id="6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192264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604963" y="-61436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40730" y="2869406"/>
            <a:ext cx="482453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 Karlštejnsko, z. ú.</a:t>
            </a:r>
            <a:b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</a:t>
            </a:r>
          </a:p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267 26  Všeradice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Office: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18, 267 26 Všeradice</a:t>
            </a:r>
          </a:p>
          <a:p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 Drahou 984, 252 30 Řevnice</a:t>
            </a:r>
          </a:p>
          <a:p>
            <a:endParaRPr lang="cs-CZ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tel: 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+420 226 207 070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info@karlstejnskomas.cz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web: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www.karlstejnskomas.cz</a:t>
            </a:r>
          </a:p>
          <a:p>
            <a:endParaRPr lang="cs-CZ" dirty="0"/>
          </a:p>
        </p:txBody>
      </p:sp>
      <p:pic>
        <p:nvPicPr>
          <p:cNvPr id="2" name="Picture 2" descr="MAS-karlstejnsko_logo">
            <a:extLst>
              <a:ext uri="{FF2B5EF4-FFF2-40B4-BE49-F238E27FC236}">
                <a16:creationId xmlns:a16="http://schemas.microsoft.com/office/drawing/2014/main" id="{3ADC1154-153B-43A9-AA2B-50AD8049A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1" y="916781"/>
            <a:ext cx="76104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u="sng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 JAK TOHO CHCEME DOSÁHNOUT?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8624"/>
            <a:ext cx="8915400" cy="438912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je nutné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definovat aktivity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(strategii), kterými bude projekt realizován</a:t>
            </a:r>
          </a:p>
          <a:p>
            <a:pPr marL="0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b="1" dirty="0">
                <a:latin typeface="Times New Roman" pitchFamily="18" charset="0"/>
                <a:cs typeface="Times New Roman" pitchFamily="18" charset="0"/>
              </a:rPr>
              <a:t>Aktivity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mají být prostředkem k dosažení cíle projektu, mezi cíli a klíčovými aktivitami  musí být propojení.</a:t>
            </a:r>
          </a:p>
          <a:p>
            <a:endParaRPr lang="cs-CZ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b="1" dirty="0">
                <a:latin typeface="Times New Roman" pitchFamily="18" charset="0"/>
                <a:cs typeface="Times New Roman" pitchFamily="18" charset="0"/>
              </a:rPr>
              <a:t>Doporučení: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vedou k plnění cílů, jsou prostředkem, nástrojem, ne cílem samotným,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udržujte vazbu </a:t>
            </a:r>
            <a:r>
              <a:rPr lang="cs-CZ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potřeby – cíle – aktivity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 projektu nemají co dělat aktivity, u kterých neprokážete, že slouží k naplnění cílů, ať už přímo nebo podpůrně,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tvoří tělo projektu,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to, co se bude vlastně s cílovou skupinou a pro cílovou skupinu dělat,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konkrétní rozpis prací: kdo, kdy, co, jak, s kým, kde, jak často bude dělat,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shluky podobných dílčích aktivit = klíčové aktivity (seřaďte v žádosti chronologicky nebo </a:t>
            </a:r>
            <a:br>
              <a:rPr lang="cs-CZ" dirty="0">
                <a:latin typeface="Times New Roman" pitchFamily="18" charset="0"/>
                <a:cs typeface="Times New Roman" pitchFamily="18" charset="0"/>
              </a:rPr>
            </a:br>
            <a:r>
              <a:rPr lang="cs-CZ" dirty="0">
                <a:latin typeface="Times New Roman" pitchFamily="18" charset="0"/>
                <a:cs typeface="Times New Roman" pitchFamily="18" charset="0"/>
              </a:rPr>
              <a:t>v nějaké jasné logice),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např. pracovní a bilanční diagnostika, pořádání příměstských táborů pro děti pracujících rodičů.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65304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7922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marL="0" indent="0"/>
            <a:r>
              <a:rPr lang="cs-CZ" sz="3600" u="sng" dirty="0">
                <a:latin typeface="Times New Roman" pitchFamily="18" charset="0"/>
                <a:cs typeface="Times New Roman" pitchFamily="18" charset="0"/>
              </a:rPr>
              <a:t>3. JAK OVĚŘÍME, ŽE JSME BYLI ÚSPĚŠNÍ?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512" y="1862424"/>
            <a:ext cx="8915400" cy="4617936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cs-CZ" sz="5000" b="1" u="sng" dirty="0">
                <a:latin typeface="Times New Roman" pitchFamily="18" charset="0"/>
                <a:cs typeface="Times New Roman" pitchFamily="18" charset="0"/>
              </a:rPr>
              <a:t>MONITOROVACÍ INDIKÁTORY</a:t>
            </a:r>
            <a:endParaRPr lang="cs-CZ" sz="50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sz="4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U indikátorů se setkáváme s dělením na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880110" lvl="1" indent="-514350">
              <a:buFont typeface="+mj-lt"/>
              <a:buAutoNum type="arabicParenR"/>
            </a:pP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Výstupy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 = indikátory se závazkem,</a:t>
            </a:r>
          </a:p>
          <a:p>
            <a:pPr marL="880110" lvl="1" indent="-514350">
              <a:buFont typeface="+mj-lt"/>
              <a:buAutoNum type="arabicParenR"/>
            </a:pP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Výsledky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 = indikátory bez závazku, ale je nutné je sledovat.</a:t>
            </a:r>
          </a:p>
          <a:p>
            <a:endParaRPr lang="cs-CZ" sz="4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Doporučení: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každá aktivita musí mít nějaký konkrétní, měřitelný a dokladovatelný výstup,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indikátory jsou ukazatele úspěchu, naplnění cíle, a to v předem stanovené míře, např. 5 rekvalifikovaných osob – doloženo smlouvami s účastníky a prezenčními listinami,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v rámci přípravy projektu je dále nutné promýšlet veškerá možná rizika.</a:t>
            </a:r>
          </a:p>
          <a:p>
            <a:endParaRPr lang="cs-CZ" sz="43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Doporučení:</a:t>
            </a:r>
            <a:endParaRPr lang="cs-CZ" sz="4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pojmenujte rizika úspěšné realizace projektu,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popište způsoby eliminace těchto rizik či záložní strategie v případě, že se rizika naplní,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rozlište: rizika na straně cílové skupiny 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(např. demotivace, fluktuace, nepřipravenost),</a:t>
            </a:r>
          </a:p>
          <a:p>
            <a:pPr marL="393192" lvl="1" indent="0">
              <a:buNone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	         </a:t>
            </a: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rizika na straně realizátora 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(např. málo kreativní tým, nízká kvalifikace, neznalost terénu, fluktuace),</a:t>
            </a:r>
          </a:p>
          <a:p>
            <a:pPr marL="393192" lvl="1" indent="0">
              <a:buNone/>
            </a:pP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	         </a:t>
            </a:r>
            <a:r>
              <a:rPr lang="cs-CZ" sz="4300" b="1" dirty="0">
                <a:latin typeface="Times New Roman" pitchFamily="18" charset="0"/>
                <a:cs typeface="Times New Roman" pitchFamily="18" charset="0"/>
              </a:rPr>
              <a:t>vnější rizika </a:t>
            </a:r>
            <a:r>
              <a:rPr lang="cs-CZ" sz="4300" dirty="0">
                <a:latin typeface="Times New Roman" pitchFamily="18" charset="0"/>
                <a:cs typeface="Times New Roman" pitchFamily="18" charset="0"/>
              </a:rPr>
              <a:t>(např. ekonomická krize, komunální volby).</a:t>
            </a: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1775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805" y="1556792"/>
            <a:ext cx="8915400" cy="46179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3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cs-CZ" sz="3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40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PROJEKTOVÁ ŽÁDOST </a:t>
            </a:r>
            <a:br>
              <a:rPr lang="cs-CZ" sz="40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sz="40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CLLD V ISKP14+</a:t>
            </a:r>
          </a:p>
          <a:p>
            <a:pPr marL="393192" lvl="1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4074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3120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PODÁNÍ PROJEKTOVÉ ŽÁDOSTI V IROP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2060848"/>
            <a:ext cx="8915400" cy="4617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Zřízení elektronického podpisu a datové schránky</a:t>
            </a:r>
          </a:p>
          <a:p>
            <a:pPr marL="0" indent="0" algn="ctr">
              <a:buNone/>
            </a:pPr>
            <a:endParaRPr lang="cs-CZ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Registrace do systému ISKP14+</a:t>
            </a:r>
          </a:p>
          <a:p>
            <a:pPr marL="0" indent="0" algn="ctr">
              <a:buNone/>
            </a:pPr>
            <a:endParaRPr lang="cs-CZ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Vyplnění žádosti o podporu</a:t>
            </a:r>
          </a:p>
          <a:p>
            <a:pPr marL="0" indent="0" algn="ctr">
              <a:buNone/>
            </a:pPr>
            <a:endParaRPr lang="cs-CZ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Finalizace žádosti o podporu</a:t>
            </a:r>
          </a:p>
          <a:p>
            <a:pPr marL="0" indent="0" algn="ctr">
              <a:buNone/>
            </a:pPr>
            <a:endParaRPr lang="cs-CZ" sz="1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cs-CZ" sz="28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Podepsání a odeslání žádosti o podporu</a:t>
            </a:r>
          </a:p>
          <a:p>
            <a:pPr marL="393192" lvl="1" indent="0">
              <a:buNone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cs-CZ" sz="3300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Šipka dolů 5"/>
          <p:cNvSpPr/>
          <p:nvPr/>
        </p:nvSpPr>
        <p:spPr>
          <a:xfrm>
            <a:off x="8697416" y="2348880"/>
            <a:ext cx="288032" cy="31683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16255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E858EB9-7B74-49A5-80B6-9EFB35A6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9" y="26064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3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SW a HW požadavky pro ISKP14+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C410D67D-B2F3-464E-AD1E-C2C2D81E3C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96" y="1558624"/>
            <a:ext cx="8915400" cy="43891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nejnovější verze prohlížeče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Internet Explorer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(verze 11)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kvalifikovaný elektronický podpis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v PC nainstalovanou aplikaci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MS </a:t>
            </a:r>
            <a:r>
              <a:rPr lang="cs-CZ" b="1" dirty="0" err="1">
                <a:latin typeface="Times New Roman" pitchFamily="18" charset="0"/>
                <a:cs typeface="Times New Roman" pitchFamily="18" charset="0"/>
              </a:rPr>
              <a:t>Silverlight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balíček Tesco SW </a:t>
            </a:r>
            <a:r>
              <a:rPr lang="cs-CZ" b="1" dirty="0" err="1">
                <a:latin typeface="Times New Roman" pitchFamily="18" charset="0"/>
                <a:cs typeface="Times New Roman" pitchFamily="18" charset="0"/>
              </a:rPr>
              <a:t>Elevated</a:t>
            </a:r>
            <a:r>
              <a:rPr lang="cs-CZ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b="1" dirty="0" err="1">
                <a:latin typeface="Times New Roman" pitchFamily="18" charset="0"/>
                <a:cs typeface="Times New Roman" pitchFamily="18" charset="0"/>
              </a:rPr>
              <a:t>TrustTook</a:t>
            </a:r>
            <a:r>
              <a:rPr lang="cs-CZ" dirty="0">
                <a:latin typeface="Times New Roman" pitchFamily="18" charset="0"/>
                <a:cs typeface="Times New Roman" pitchFamily="18" charset="0"/>
              </a:rPr>
              <a:t> (pro přístup k podpisovým certifikátům)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certifikát si zajišťují a obnovují uživatelé MS2014+ na vlastní náklady u akreditovaného poskytovatele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Times New Roman" pitchFamily="18" charset="0"/>
                <a:cs typeface="Times New Roman" pitchFamily="18" charset="0"/>
              </a:rPr>
              <a:t>princip práce s certifikáty je upřesněn ve FAQ MS2014+, část FAQ Elektronický podpis 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  <a:p>
            <a:pPr marL="393192" lvl="1" indent="0">
              <a:buNone/>
            </a:pPr>
            <a:endParaRPr lang="cs-CZ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7D7F71A3-9D4A-41FB-A18C-F04310311E2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82452" y="6165304"/>
            <a:ext cx="4541096" cy="70984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6935" y="5157192"/>
            <a:ext cx="3325817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42744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Vlastní 1">
      <a:dk1>
        <a:sysClr val="windowText" lastClr="000000"/>
      </a:dk1>
      <a:lt1>
        <a:srgbClr val="54A838"/>
      </a:lt1>
      <a:dk2>
        <a:srgbClr val="2A541B"/>
      </a:dk2>
      <a:lt2>
        <a:srgbClr val="DBF5F9"/>
      </a:lt2>
      <a:accent1>
        <a:srgbClr val="FFC000"/>
      </a:accent1>
      <a:accent2>
        <a:srgbClr val="2A541B"/>
      </a:accent2>
      <a:accent3>
        <a:srgbClr val="2A541B"/>
      </a:accent3>
      <a:accent4>
        <a:srgbClr val="FFC000"/>
      </a:accent4>
      <a:accent5>
        <a:srgbClr val="FFC000"/>
      </a:accent5>
      <a:accent6>
        <a:srgbClr val="FFC000"/>
      </a:accent6>
      <a:hlink>
        <a:srgbClr val="54A838"/>
      </a:hlink>
      <a:folHlink>
        <a:srgbClr val="FF000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4169</TotalTime>
  <Words>970</Words>
  <Application>Microsoft Office PowerPoint</Application>
  <PresentationFormat>A4 (210 × 297 mm)</PresentationFormat>
  <Paragraphs>184</Paragraphs>
  <Slides>44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53" baseType="lpstr">
      <vt:lpstr>Arial</vt:lpstr>
      <vt:lpstr>Calibri</vt:lpstr>
      <vt:lpstr>Constantia</vt:lpstr>
      <vt:lpstr>Courier New</vt:lpstr>
      <vt:lpstr>Tahoma</vt:lpstr>
      <vt:lpstr>Times New Roman</vt:lpstr>
      <vt:lpstr>Wingdings</vt:lpstr>
      <vt:lpstr>Wingdings 2</vt:lpstr>
      <vt:lpstr>Tok</vt:lpstr>
      <vt:lpstr>Prezentace aplikace PowerPoint</vt:lpstr>
      <vt:lpstr>PŘÍPRAVA ŽÁDOSTI O PODPORU</vt:lpstr>
      <vt:lpstr>1. CO CHCEME A MŮŽEME ZMĚNIT?</vt:lpstr>
      <vt:lpstr>1. CO CHCEME A MŮŽEME ZMĚNIT?</vt:lpstr>
      <vt:lpstr>2.  JAK TOHO CHCEME DOSÁHNOUT?</vt:lpstr>
      <vt:lpstr>3. JAK OVĚŘÍME, ŽE JSME BYLI ÚSPĚŠNÍ?</vt:lpstr>
      <vt:lpstr> </vt:lpstr>
      <vt:lpstr>PODÁNÍ PROJEKTOVÉ ŽÁDOSTI V IROP</vt:lpstr>
      <vt:lpstr>SW a HW požadavky pro ISKP14+</vt:lpstr>
      <vt:lpstr>Registrace do portálu ISKP14+</vt:lpstr>
      <vt:lpstr>Registrace do portálu ISKP14+</vt:lpstr>
      <vt:lpstr>Prostřednictvím MS2014+ probíhá podání úloh</vt:lpstr>
      <vt:lpstr>TITULNÍ OBRAZOVKA ISKP14+</vt:lpstr>
      <vt:lpstr>ZÁKLADNÍ MENU</vt:lpstr>
      <vt:lpstr>VYTVOŘENÍ NOVÉ ŽÁDOSTI</vt:lpstr>
      <vt:lpstr>VYTVOŘENÍ NOVÉ ŽÁDOSTI</vt:lpstr>
      <vt:lpstr>PRAVIDLA PRO VYPLŇOVÁNÍ ŽÁDOSTI</vt:lpstr>
      <vt:lpstr>PŘÍKLADY VYPLŇOVANÝCH ZÁLOŽEK – IDENTIFIKACE OPERACE</vt:lpstr>
      <vt:lpstr>PROJEKT</vt:lpstr>
      <vt:lpstr>SPECIFICKÉ CÍLE</vt:lpstr>
      <vt:lpstr>POPIS PROJEKTU</vt:lpstr>
      <vt:lpstr>INDIKÁTORY</vt:lpstr>
      <vt:lpstr>HORIZONTÁLNÍ PRINCIPY</vt:lpstr>
      <vt:lpstr>KLÍČOVÉ AKTIVITY</vt:lpstr>
      <vt:lpstr>CÍLOVÁ SKUPINA</vt:lpstr>
      <vt:lpstr>UMÍSTĚNÍ</vt:lpstr>
      <vt:lpstr>SUBJEKTY PROJEKTU</vt:lpstr>
      <vt:lpstr>OSOBY SUBJEKTU</vt:lpstr>
      <vt:lpstr>ÚČTY SUBJEKTU, ÚČETNÍ OBDOBÍ, KATEGORIE INTERVENCÍ</vt:lpstr>
      <vt:lpstr>ROZPOČET JEDNOTKOVÝ</vt:lpstr>
      <vt:lpstr>ROZPOČET JEDNOTKOVÝ</vt:lpstr>
      <vt:lpstr>PŘEHLED ZDROJŮ FINANCOVÁNÍ</vt:lpstr>
      <vt:lpstr>FINANČNÍ PLÁN</vt:lpstr>
      <vt:lpstr>ČESTNÉ PROHLÁŠENÍ</vt:lpstr>
      <vt:lpstr>DOKUMENTY</vt:lpstr>
      <vt:lpstr>OPERACE SE ŽÁDOSTÍ</vt:lpstr>
      <vt:lpstr>PŘÍSTUP K PROJEKTU</vt:lpstr>
      <vt:lpstr>PŘÍSTUP K PROJEKTU</vt:lpstr>
      <vt:lpstr>KONTROLA</vt:lpstr>
      <vt:lpstr>FINALIZACE</vt:lpstr>
      <vt:lpstr>PODPIS A PODÁNÍ ŽÁDOSTI</vt:lpstr>
      <vt:lpstr>PODPIS ŽÁDOSTI</vt:lpstr>
      <vt:lpstr>PODPIS ŽÁDOSTI</vt:lpstr>
      <vt:lpstr>Prezentace aplikace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Tata</dc:creator>
  <cp:lastModifiedBy>Aneta Hučínová</cp:lastModifiedBy>
  <cp:revision>380</cp:revision>
  <dcterms:created xsi:type="dcterms:W3CDTF">2009-04-01T06:51:26Z</dcterms:created>
  <dcterms:modified xsi:type="dcterms:W3CDTF">2019-01-30T09:31:28Z</dcterms:modified>
</cp:coreProperties>
</file>