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2" r:id="rId1"/>
  </p:sldMasterIdLst>
  <p:notesMasterIdLst>
    <p:notesMasterId r:id="rId34"/>
  </p:notesMasterIdLst>
  <p:handoutMasterIdLst>
    <p:handoutMasterId r:id="rId35"/>
  </p:handoutMasterIdLst>
  <p:sldIdLst>
    <p:sldId id="273" r:id="rId2"/>
    <p:sldId id="284" r:id="rId3"/>
    <p:sldId id="304" r:id="rId4"/>
    <p:sldId id="322" r:id="rId5"/>
    <p:sldId id="308" r:id="rId6"/>
    <p:sldId id="325" r:id="rId7"/>
    <p:sldId id="328" r:id="rId8"/>
    <p:sldId id="329" r:id="rId9"/>
    <p:sldId id="309" r:id="rId10"/>
    <p:sldId id="317" r:id="rId11"/>
    <p:sldId id="330" r:id="rId12"/>
    <p:sldId id="331" r:id="rId13"/>
    <p:sldId id="332" r:id="rId14"/>
    <p:sldId id="333" r:id="rId15"/>
    <p:sldId id="310" r:id="rId16"/>
    <p:sldId id="334" r:id="rId17"/>
    <p:sldId id="311" r:id="rId18"/>
    <p:sldId id="318" r:id="rId19"/>
    <p:sldId id="335" r:id="rId20"/>
    <p:sldId id="336" r:id="rId21"/>
    <p:sldId id="338" r:id="rId22"/>
    <p:sldId id="312" r:id="rId23"/>
    <p:sldId id="339" r:id="rId24"/>
    <p:sldId id="340" r:id="rId25"/>
    <p:sldId id="313" r:id="rId26"/>
    <p:sldId id="319" r:id="rId27"/>
    <p:sldId id="341" r:id="rId28"/>
    <p:sldId id="321" r:id="rId29"/>
    <p:sldId id="342" r:id="rId30"/>
    <p:sldId id="343" r:id="rId31"/>
    <p:sldId id="344" r:id="rId32"/>
    <p:sldId id="256" r:id="rId33"/>
  </p:sldIdLst>
  <p:sldSz cx="9906000" cy="6858000" type="A4"/>
  <p:notesSz cx="9866313" cy="6735763"/>
  <p:defaultTextStyle>
    <a:defPPr>
      <a:defRPr lang="cs-CZ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BB49D"/>
    <a:srgbClr val="B59473"/>
    <a:srgbClr val="FFCC66"/>
    <a:srgbClr val="FFCC99"/>
    <a:srgbClr val="FFFFCC"/>
    <a:srgbClr val="FFCCCC"/>
    <a:srgbClr val="FFFFFF"/>
    <a:srgbClr val="FF6600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38" autoAdjust="0"/>
    <p:restoredTop sz="99310" autoAdjust="0"/>
  </p:normalViewPr>
  <p:slideViewPr>
    <p:cSldViewPr>
      <p:cViewPr varScale="1">
        <p:scale>
          <a:sx n="114" d="100"/>
          <a:sy n="114" d="100"/>
        </p:scale>
        <p:origin x="1038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4275401" cy="33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0912" y="1"/>
            <a:ext cx="4275401" cy="33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 dirty="0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399197"/>
            <a:ext cx="4275401" cy="33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0912" y="6399197"/>
            <a:ext cx="4275401" cy="336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BC685D-C101-4A68-8D88-ACF2344482C7}" type="slidenum">
              <a:rPr lang="cs-CZ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3447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275401" cy="3365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588628" y="1"/>
            <a:ext cx="4275401" cy="3365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08B1-34C7-4239-A842-82BADDC87E89}" type="datetimeFigureOut">
              <a:rPr lang="cs-CZ" smtClean="0"/>
              <a:pPr/>
              <a:t>30.01.2019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108325" y="504825"/>
            <a:ext cx="3649663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86632" y="3199599"/>
            <a:ext cx="7893050" cy="30313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6398089"/>
            <a:ext cx="4275401" cy="3365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588628" y="6398089"/>
            <a:ext cx="4275401" cy="3365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55BBD-769E-4938-974C-51B1D6F45E1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4910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55BBD-769E-4938-974C-51B1D6F45E10}" type="slidenum">
              <a:rPr lang="cs-CZ" smtClean="0"/>
              <a:pPr/>
              <a:t>32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0818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651C-4E52-4ADC-9DE4-68CAA8F6BBA8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3049-153F-490A-9D9A-7F7CE81E38A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97DD6-F5F9-468B-ABC5-FAFD53B309E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71146-6200-43B0-9A8F-6D7F4700FDD8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55B53-1845-47E5-875A-2F6E97668FD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25AC3-EB39-4D74-A951-6B872A62B6B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020B1-D01E-4966-BC1A-F7B2F1F8F44B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14EB8-099E-4B5D-93A8-BB23C4EF1AE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E90D3-7695-425D-8DE8-4DD7A609392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/>
              <a:t>Klepnutím lze upravit styly předlohy textu.</a:t>
            </a:r>
          </a:p>
          <a:p>
            <a:pPr lvl="1" eaLnBrk="1" latinLnBrk="0" hangingPunct="1"/>
            <a:r>
              <a:rPr lang="cs-CZ"/>
              <a:t>Druhá úroveň</a:t>
            </a:r>
          </a:p>
          <a:p>
            <a:pPr lvl="2" eaLnBrk="1" latinLnBrk="0" hangingPunct="1"/>
            <a:r>
              <a:rPr lang="cs-CZ"/>
              <a:t>Třetí úroveň</a:t>
            </a:r>
          </a:p>
          <a:p>
            <a:pPr lvl="3" eaLnBrk="1" latinLnBrk="0" hangingPunct="1"/>
            <a:r>
              <a:rPr lang="cs-CZ"/>
              <a:t>Čtvrtá úroveň</a:t>
            </a:r>
          </a:p>
          <a:p>
            <a:pPr lvl="4" eaLnBrk="1" latinLnBrk="0" hangingPunct="1"/>
            <a:r>
              <a:rPr lang="cs-CZ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EA785-AAB5-4E0A-82E2-EFAE5E8390FE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7F75BD8D-9DFC-4BA4-A18A-C2927943FB3A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/>
              <a:t>Klepnutím lze upravit styly předlohy textu.</a:t>
            </a:r>
          </a:p>
          <a:p>
            <a:pPr lvl="1" eaLnBrk="1" latinLnBrk="0" hangingPunct="1"/>
            <a:r>
              <a:rPr kumimoji="0" lang="cs-CZ"/>
              <a:t>Druhá úroveň</a:t>
            </a:r>
          </a:p>
          <a:p>
            <a:pPr lvl="2" eaLnBrk="1" latinLnBrk="0" hangingPunct="1"/>
            <a:r>
              <a:rPr kumimoji="0" lang="cs-CZ"/>
              <a:t>Třetí úroveň</a:t>
            </a:r>
          </a:p>
          <a:p>
            <a:pPr lvl="3" eaLnBrk="1" latinLnBrk="0" hangingPunct="1"/>
            <a:r>
              <a:rPr kumimoji="0" lang="cs-CZ"/>
              <a:t>Čtvrtá úroveň</a:t>
            </a:r>
          </a:p>
          <a:p>
            <a:pPr lvl="4" eaLnBrk="1" latinLnBrk="0" hangingPunct="1"/>
            <a:r>
              <a:rPr kumimoji="0" lang="cs-CZ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AED029-A37B-4807-AC55-0F51B0AFB72B}" type="slidenum">
              <a:rPr lang="cs-CZ" smtClean="0"/>
              <a:pPr/>
              <a:t>‹#›</a:t>
            </a:fld>
            <a:endParaRPr lang="cs-CZ" dirty="0"/>
          </a:p>
        </p:txBody>
      </p:sp>
      <p:grpSp>
        <p:nvGrpSpPr>
          <p:cNvPr id="2" name="Skupina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karlstejnskomas.cz/?page=vyzvy-irop" TargetMode="External"/><Relationship Id="rId4" Type="http://schemas.openxmlformats.org/officeDocument/2006/relationships/image" Target="../media/image4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S-karlstejnsko_logo">
            <a:extLst>
              <a:ext uri="{FF2B5EF4-FFF2-40B4-BE49-F238E27FC236}">
                <a16:creationId xmlns:a16="http://schemas.microsoft.com/office/drawing/2014/main" id="{E0CA8118-2826-402C-809D-8BCDE59E6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900" y="1052736"/>
            <a:ext cx="7248195" cy="1859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58214FD2-2D65-49E7-B78A-E50B56EC6431}"/>
              </a:ext>
            </a:extLst>
          </p:cNvPr>
          <p:cNvSpPr txBox="1">
            <a:spLocks/>
          </p:cNvSpPr>
          <p:nvPr/>
        </p:nvSpPr>
        <p:spPr>
          <a:xfrm>
            <a:off x="495297" y="3068960"/>
            <a:ext cx="8915400" cy="3456384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cs-CZ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Integrovaný regionální operační program</a:t>
            </a:r>
          </a:p>
          <a:p>
            <a:pPr algn="ctr" fontAlgn="auto">
              <a:spcAft>
                <a:spcPts val="0"/>
              </a:spcAft>
            </a:pPr>
            <a:endParaRPr lang="cs-CZ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cs-CZ" sz="32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Seminář pro žadatele a příjemce</a:t>
            </a:r>
          </a:p>
          <a:p>
            <a:pPr algn="ctr" fontAlgn="auto">
              <a:spcAft>
                <a:spcPts val="0"/>
              </a:spcAft>
            </a:pPr>
            <a:endParaRPr lang="cs-CZ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</a:pPr>
            <a:endParaRPr lang="cs-CZ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Aft>
                <a:spcPts val="0"/>
              </a:spcAft>
            </a:pPr>
            <a:r>
              <a:rPr lang="cs-CZ" sz="20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 1. 2019, Řevnice</a:t>
            </a:r>
          </a:p>
        </p:txBody>
      </p:sp>
      <p:pic>
        <p:nvPicPr>
          <p:cNvPr id="5" name="Picture 47">
            <a:extLst>
              <a:ext uri="{FF2B5EF4-FFF2-40B4-BE49-F238E27FC236}">
                <a16:creationId xmlns:a16="http://schemas.microsoft.com/office/drawing/2014/main" id="{2282483C-9DAF-498E-9B6B-62F1014BEE7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03 Občanská vybavenost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Příjemce podpory 		</a:t>
            </a:r>
            <a:r>
              <a:rPr lang="cs-CZ" sz="2500" dirty="0">
                <a:solidFill>
                  <a:srgbClr val="0070C0"/>
                </a:solidFill>
              </a:rPr>
              <a:t>Zařízení péče o děti do 3 let; školy a 					školská zařízení v oblasti předškolního, 					základního a středního vzdělávání a vyšší 				odborné školy; další subjekty podílející se 				na realizaci vzdělávacích aktivit; kraje; 					organizace zřizované nebo zakládané kraji; 				obce; organizace zřizované nebo zakládané 				obcemi; nestátní neziskové organizace; 					církve; církevní 	organizace; organizační 				složky státu; příspěvkové organizace 					organizačních složek státu</a:t>
            </a:r>
          </a:p>
          <a:p>
            <a:endParaRPr lang="cs-CZ" sz="1900" dirty="0"/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5 000 000,- Kč</a:t>
            </a:r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C786A88A-6F4C-4BF8-806A-28F23C5EDF29}"/>
              </a:ext>
            </a:extLst>
          </p:cNvPr>
          <p:cNvSpPr/>
          <p:nvPr/>
        </p:nvSpPr>
        <p:spPr>
          <a:xfrm>
            <a:off x="3080792" y="2204864"/>
            <a:ext cx="830388" cy="547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6AC4753F-864E-405C-A016-5763ADD6DCD6}"/>
              </a:ext>
            </a:extLst>
          </p:cNvPr>
          <p:cNvSpPr/>
          <p:nvPr/>
        </p:nvSpPr>
        <p:spPr>
          <a:xfrm>
            <a:off x="992560" y="3429000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23 939 900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3715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u="sng" dirty="0"/>
              <a:t>Společně pro všechny aktivity</a:t>
            </a:r>
          </a:p>
          <a:p>
            <a:pPr lvl="1"/>
            <a:r>
              <a:rPr lang="cs-CZ" dirty="0"/>
              <a:t>Plná moc </a:t>
            </a:r>
            <a:r>
              <a:rPr lang="cs-CZ" i="1" dirty="0"/>
              <a:t>(v případě přenesení pravomocí na jinou osobu)</a:t>
            </a:r>
            <a:endParaRPr lang="cs-CZ" dirty="0"/>
          </a:p>
          <a:p>
            <a:pPr lvl="1"/>
            <a:r>
              <a:rPr lang="cs-CZ" dirty="0"/>
              <a:t>Zadávací a výběrová řízení </a:t>
            </a:r>
            <a:r>
              <a:rPr lang="cs-CZ" i="1" dirty="0"/>
              <a:t>(žadatel předkládá pouze uzavřenou smlouvu na plnění zakázky prostřednictvím modulu Veřejné zakázky)</a:t>
            </a:r>
          </a:p>
          <a:p>
            <a:pPr lvl="1"/>
            <a:r>
              <a:rPr lang="cs-CZ" dirty="0"/>
              <a:t>Doklady o právní subjektivitě žadatele</a:t>
            </a:r>
            <a:endParaRPr lang="cs-CZ" i="1" dirty="0"/>
          </a:p>
          <a:p>
            <a:pPr lvl="1"/>
            <a:r>
              <a:rPr lang="cs-CZ" dirty="0"/>
              <a:t>Výpis z rejstříku trestů – </a:t>
            </a:r>
            <a:r>
              <a:rPr lang="cs-CZ" i="1" dirty="0"/>
              <a:t>příloha zrušena</a:t>
            </a:r>
          </a:p>
          <a:p>
            <a:pPr lvl="1"/>
            <a:r>
              <a:rPr lang="cs-CZ" dirty="0"/>
              <a:t>Studie proveditelnosti</a:t>
            </a:r>
          </a:p>
          <a:p>
            <a:pPr lvl="1"/>
            <a:r>
              <a:rPr lang="cs-CZ" dirty="0"/>
              <a:t>Doklad o prokázání právních vztahů k majetku, který je předmětem projektu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2492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cs-CZ" dirty="0"/>
              <a:t>Územní rozhodnutí nebo územní souhlas nebo účinná veřejnoprávní smlouva nahrazující územní řízení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</a:t>
            </a:r>
          </a:p>
          <a:p>
            <a:pPr lvl="1"/>
            <a:r>
              <a:rPr lang="cs-CZ" dirty="0"/>
              <a:t>Výpočet čistých jiných peněžních příjmů</a:t>
            </a:r>
          </a:p>
          <a:p>
            <a:pPr lvl="1"/>
            <a:r>
              <a:rPr lang="cs-CZ" dirty="0"/>
              <a:t>Čestné prohlášení o skutečném majiteli</a:t>
            </a:r>
          </a:p>
        </p:txBody>
      </p:sp>
    </p:spTree>
    <p:extLst>
      <p:ext uri="{BB962C8B-B14F-4D97-AF65-F5344CB8AC3E}">
        <p14:creationId xmlns:p14="http://schemas.microsoft.com/office/powerpoint/2010/main" val="2587964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u="sng" dirty="0"/>
              <a:t>Aktivita Infrastruktura pro předškolní vzdělávání</a:t>
            </a:r>
          </a:p>
          <a:p>
            <a:pPr lvl="1"/>
            <a:r>
              <a:rPr lang="cs-CZ" dirty="0"/>
              <a:t>Výpis z Rejstříku škol a školských zařízení</a:t>
            </a:r>
          </a:p>
          <a:p>
            <a:pPr lvl="1"/>
            <a:r>
              <a:rPr lang="cs-CZ" dirty="0"/>
              <a:t>Stanovisko Krajské hygienické stanice ke kapacitě školy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57800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u="sng" dirty="0"/>
              <a:t>Aktivita Infrastruktura základních škol, Infrastruktura středních škol a vyšších odborných škol, Infrastruktura pro zájmové, neformální a celoživotní vzdělávání</a:t>
            </a:r>
          </a:p>
          <a:p>
            <a:pPr lvl="1"/>
            <a:r>
              <a:rPr lang="cs-CZ" dirty="0"/>
              <a:t>Výpis z Rejstříku škol a školských zařízení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r>
              <a:rPr lang="cs-CZ" dirty="0"/>
              <a:t>Partnerská smlouva </a:t>
            </a:r>
            <a:r>
              <a:rPr lang="cs-CZ" i="1" dirty="0"/>
              <a:t>(relevantní pro aktivitu Infrastruktura pro zájmové, neformální a celoživotní vzdělávání; v případě partnera projektu)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39547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04 Obnova kulturního dědictví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cs-CZ" dirty="0"/>
              <a:t>Revitalizace a obnova objektů a věcí evidovaných v Indikativním seznamu světového dědictví UNESCO v kategorii kulturní dědictví, o národní kulturní památky k 1. 1. 2014</a:t>
            </a:r>
          </a:p>
          <a:p>
            <a:pPr lvl="0"/>
            <a:r>
              <a:rPr lang="cs-CZ" dirty="0"/>
              <a:t>Rekonstrukce, restaurování památek, zpřístupnění, bezbariérové vchody</a:t>
            </a:r>
          </a:p>
          <a:p>
            <a:endParaRPr lang="cs-CZ" sz="1900" dirty="0"/>
          </a:p>
          <a:p>
            <a:pPr marL="0" indent="0">
              <a:buNone/>
            </a:pPr>
            <a:r>
              <a:rPr lang="cs-CZ" dirty="0"/>
              <a:t>Příjemce podpory 		</a:t>
            </a:r>
            <a:r>
              <a:rPr lang="cs-CZ" dirty="0">
                <a:solidFill>
                  <a:srgbClr val="0070C0"/>
                </a:solidFill>
              </a:rPr>
              <a:t>vlastníci památek, nebo subjekty s 					právem hospodaření (dle zápisu v 					katastru nemovitostí), kromě 					fyzických osob nepodnikajících</a:t>
            </a:r>
          </a:p>
          <a:p>
            <a:endParaRPr lang="cs-CZ" sz="1900" dirty="0"/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5 000 000,- Kč</a:t>
            </a:r>
          </a:p>
          <a:p>
            <a:endParaRPr lang="cs-CZ" dirty="0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D592A9F9-A32C-449B-8DDA-9A1A6CAC464F}"/>
              </a:ext>
            </a:extLst>
          </p:cNvPr>
          <p:cNvSpPr/>
          <p:nvPr/>
        </p:nvSpPr>
        <p:spPr>
          <a:xfrm>
            <a:off x="3224808" y="3977542"/>
            <a:ext cx="686372" cy="3049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324B1816-4008-4970-875A-E88F6233AA83}"/>
              </a:ext>
            </a:extLst>
          </p:cNvPr>
          <p:cNvSpPr/>
          <p:nvPr/>
        </p:nvSpPr>
        <p:spPr>
          <a:xfrm>
            <a:off x="7329264" y="5145800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7 479 690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8299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2060848"/>
            <a:ext cx="8915400" cy="4263752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cs-CZ" sz="2800" dirty="0"/>
              <a:t>Plná moc</a:t>
            </a:r>
          </a:p>
          <a:p>
            <a:pPr lvl="1"/>
            <a:r>
              <a:rPr lang="cs-CZ" sz="2800" dirty="0"/>
              <a:t>Zadávací a výběrová řízení</a:t>
            </a:r>
          </a:p>
          <a:p>
            <a:pPr lvl="1"/>
            <a:r>
              <a:rPr lang="cs-CZ" sz="2800" dirty="0"/>
              <a:t>Studie proveditelnosti</a:t>
            </a:r>
          </a:p>
          <a:p>
            <a:pPr lvl="1"/>
            <a:r>
              <a:rPr lang="cs-CZ" sz="2800" dirty="0"/>
              <a:t>Doklad o prokázání právních vztahů k majetku, který je předmětem projektu</a:t>
            </a:r>
          </a:p>
          <a:p>
            <a:pPr lvl="1"/>
            <a:r>
              <a:rPr lang="cs-CZ" sz="2800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sz="2800" dirty="0"/>
              <a:t>Projektová dokumentace pro vydání stavebního povolení nebo pro ohlášení stavby</a:t>
            </a:r>
          </a:p>
          <a:p>
            <a:pPr lvl="1"/>
            <a:r>
              <a:rPr lang="cs-CZ" sz="2800" dirty="0"/>
              <a:t>Položkový rozpočet stavby</a:t>
            </a:r>
          </a:p>
          <a:p>
            <a:pPr lvl="1"/>
            <a:r>
              <a:rPr lang="cs-CZ" sz="2800" dirty="0"/>
              <a:t>Doklady o právní subjektivitě žadatele</a:t>
            </a:r>
          </a:p>
          <a:p>
            <a:pPr lvl="1"/>
            <a:r>
              <a:rPr lang="cs-CZ" sz="2800" dirty="0"/>
              <a:t>Výpis z rejstříku trestů – příloha zrušena</a:t>
            </a:r>
          </a:p>
          <a:p>
            <a:pPr lvl="1"/>
            <a:r>
              <a:rPr lang="cs-CZ" sz="2800" dirty="0"/>
              <a:t>Souhlasné závazné stanovisko příslušného orgánu památkové péče</a:t>
            </a:r>
          </a:p>
          <a:p>
            <a:pPr lvl="1"/>
            <a:r>
              <a:rPr lang="cs-CZ" sz="2800" dirty="0"/>
              <a:t>Čestné prohlášení o skutečném majiteli</a:t>
            </a:r>
          </a:p>
          <a:p>
            <a:pPr lvl="1"/>
            <a:r>
              <a:rPr lang="cs-CZ" sz="2800" dirty="0"/>
              <a:t>Čestné prohlášení žadatele, že není vyžadováno stavební povolení nebo ohlášení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3107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05 Sociální služby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u="sng" dirty="0"/>
              <a:t>Aktivita: Rozvoj sociálních služeb</a:t>
            </a:r>
          </a:p>
          <a:p>
            <a:pPr lvl="1"/>
            <a:r>
              <a:rPr lang="cs-CZ" dirty="0"/>
              <a:t>infrastruktura pro terénní, ambulantní a nízkokapacitní pobytové formy sociálních, zdravotních a návazných služeb pro osoby sociálně vyloučené či sociálním vyloučením ohrožené, poskytovaných podle zákona č. 108/2006 Sb.</a:t>
            </a:r>
          </a:p>
          <a:p>
            <a:pPr lvl="0"/>
            <a:endParaRPr lang="cs-CZ" dirty="0"/>
          </a:p>
          <a:p>
            <a:pPr lvl="0"/>
            <a:r>
              <a:rPr lang="cs-CZ" u="sng" dirty="0"/>
              <a:t>Aktivita: Rozvoj komunitních center</a:t>
            </a:r>
          </a:p>
          <a:p>
            <a:pPr lvl="1"/>
            <a:r>
              <a:rPr lang="cs-CZ" dirty="0"/>
              <a:t>zvyšování kvality a kapacity komunitních sociálních služeb poskytovaných podle zákona č. 108/2006 Sb.</a:t>
            </a:r>
          </a:p>
          <a:p>
            <a:pPr lvl="0"/>
            <a:endParaRPr lang="cs-CZ" dirty="0"/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92056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05 Sociální služby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dirty="0"/>
              <a:t>Příjemce podpory 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NNO; organizační složky státu; příspěvkové organizace organizačních složek státu; kraje; organizace zřizované nebo zakládané kraji; obce; organizace zřizované nebo zakládané obcemi; dobrovolné svazky obcí; organizace zřizované nebo zakládané dobrovolnými svazky obcí; církve; církevní organizace</a:t>
            </a:r>
          </a:p>
          <a:p>
            <a:pPr marL="0" lvl="0" indent="0">
              <a:buNone/>
            </a:pPr>
            <a:endParaRPr lang="cs-CZ" sz="1300" dirty="0"/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3 000 000,- Kč</a:t>
            </a:r>
          </a:p>
          <a:p>
            <a:pPr lvl="0"/>
            <a:endParaRPr lang="cs-CZ" dirty="0"/>
          </a:p>
        </p:txBody>
      </p:sp>
      <p:sp>
        <p:nvSpPr>
          <p:cNvPr id="5" name="Obdélník: zkosené hrany 4">
            <a:extLst>
              <a:ext uri="{FF2B5EF4-FFF2-40B4-BE49-F238E27FC236}">
                <a16:creationId xmlns:a16="http://schemas.microsoft.com/office/drawing/2014/main" id="{16C9E354-3969-49C3-AF97-FA885C0240E4}"/>
              </a:ext>
            </a:extLst>
          </p:cNvPr>
          <p:cNvSpPr/>
          <p:nvPr/>
        </p:nvSpPr>
        <p:spPr>
          <a:xfrm>
            <a:off x="7098894" y="4725144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8 900 000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0423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u="sng" dirty="0"/>
              <a:t>Společné pro všechny aktivity</a:t>
            </a:r>
          </a:p>
          <a:p>
            <a:pPr lvl="1"/>
            <a:r>
              <a:rPr lang="cs-CZ" dirty="0"/>
              <a:t>Plná moc</a:t>
            </a:r>
          </a:p>
          <a:p>
            <a:pPr lvl="1"/>
            <a:r>
              <a:rPr lang="cs-CZ" dirty="0"/>
              <a:t>Zadávací a výběrová řízení</a:t>
            </a:r>
          </a:p>
          <a:p>
            <a:pPr lvl="1"/>
            <a:r>
              <a:rPr lang="cs-CZ" dirty="0"/>
              <a:t>Doklady o právní subjektivitě žadatele</a:t>
            </a:r>
          </a:p>
          <a:p>
            <a:pPr lvl="1"/>
            <a:r>
              <a:rPr lang="cs-CZ" dirty="0"/>
              <a:t>Výpis z rejstříku trestů – příloha zrušena</a:t>
            </a:r>
          </a:p>
          <a:p>
            <a:pPr lvl="1"/>
            <a:r>
              <a:rPr lang="cs-CZ" dirty="0"/>
              <a:t>Studie proveditelnosti</a:t>
            </a:r>
          </a:p>
          <a:p>
            <a:pPr lvl="1"/>
            <a:r>
              <a:rPr lang="cs-CZ" dirty="0"/>
              <a:t>Doklad prokázání právních vztahů k majetku, který je předmětem projektu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Čestné prohlášení o skutečném majiteli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04867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</a:t>
            </a:r>
            <a:b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(Integrovaný regionální operační program)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graphicFrame>
        <p:nvGraphicFramePr>
          <p:cNvPr id="3" name="Zástupný symbol pro obsah 2">
            <a:extLst>
              <a:ext uri="{FF2B5EF4-FFF2-40B4-BE49-F238E27FC236}">
                <a16:creationId xmlns:a16="http://schemas.microsoft.com/office/drawing/2014/main" id="{78E63C14-7C3D-4408-BB93-08AD50AF0B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0776068"/>
              </p:ext>
            </p:extLst>
          </p:nvPr>
        </p:nvGraphicFramePr>
        <p:xfrm>
          <a:off x="495300" y="2348880"/>
          <a:ext cx="89154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52">
                  <a:extLst>
                    <a:ext uri="{9D8B030D-6E8A-4147-A177-3AD203B41FA5}">
                      <a16:colId xmlns:a16="http://schemas.microsoft.com/office/drawing/2014/main" val="1679117558"/>
                    </a:ext>
                  </a:extLst>
                </a:gridCol>
                <a:gridCol w="5040560">
                  <a:extLst>
                    <a:ext uri="{9D8B030D-6E8A-4147-A177-3AD203B41FA5}">
                      <a16:colId xmlns:a16="http://schemas.microsoft.com/office/drawing/2014/main" val="2284428605"/>
                    </a:ext>
                  </a:extLst>
                </a:gridCol>
                <a:gridCol w="3449588">
                  <a:extLst>
                    <a:ext uri="{9D8B030D-6E8A-4147-A177-3AD203B41FA5}">
                      <a16:colId xmlns:a16="http://schemas.microsoft.com/office/drawing/2014/main" val="1377089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Č.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Název opatření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Vyhlášení od/do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809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Plánování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>
                          <a:solidFill>
                            <a:srgbClr val="0070C0"/>
                          </a:solidFill>
                        </a:rPr>
                        <a:t>17. 12. 2018 – 28. 2.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6411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Obnova kulturního dědictví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>
                          <a:solidFill>
                            <a:srgbClr val="0070C0"/>
                          </a:solidFill>
                        </a:rPr>
                        <a:t>17. 12. 2018 – 28. 2.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2839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>
                          <a:solidFill>
                            <a:srgbClr val="0070C0"/>
                          </a:solidFill>
                        </a:rPr>
                        <a:t>Podpora složek IZS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>
                          <a:solidFill>
                            <a:srgbClr val="0070C0"/>
                          </a:solidFill>
                        </a:rPr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9249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Dopravní infrastruktura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44351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Občanská vybavenost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3791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Sociální služby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562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Sociální podnikání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28. 2.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714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Sociální bydlení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0" dirty="0"/>
                        <a:t>17. 12. 2018 – 29. 3. 2019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8465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4660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u="sng" dirty="0"/>
              <a:t>Aktivita Rozvoj sociálních služeb</a:t>
            </a:r>
          </a:p>
          <a:p>
            <a:pPr lvl="1"/>
            <a:r>
              <a:rPr lang="cs-CZ" dirty="0"/>
              <a:t>Územní rozhodnutí nebo územní souhlas nebo veřejnoprávní smlouva nahrazující územní řízení</a:t>
            </a:r>
          </a:p>
          <a:p>
            <a:pPr lvl="1"/>
            <a:r>
              <a:rPr lang="cs-CZ" dirty="0"/>
              <a:t>Souhlasné stanovisko subjektu, který vydal strategický plán sociálního začleňování, komunitní plán sociálních služeb nebo střednědobý plán rozvoje sociálních služeb kraje</a:t>
            </a:r>
          </a:p>
          <a:p>
            <a:pPr lvl="1"/>
            <a:r>
              <a:rPr lang="cs-CZ" dirty="0"/>
              <a:t>Pověřovací akt, popř. vyjádření objednatele služeb o úmyslu poskytovatele služeb pověřit výkonem služby obecného hospodářského zájmu v souladu s Rozhodnutím Komise 2012/21/EU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07284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u="sng" dirty="0"/>
              <a:t>Aktivita Rozvoj komunitních center</a:t>
            </a:r>
          </a:p>
          <a:p>
            <a:pPr lvl="1"/>
            <a:r>
              <a:rPr lang="cs-CZ" dirty="0"/>
              <a:t>Územní rozhodnutí nebo územní souhlas nebo veřejnoprávní smlouva nahrazující územní řízení</a:t>
            </a:r>
          </a:p>
          <a:p>
            <a:pPr lvl="1"/>
            <a:r>
              <a:rPr lang="cs-CZ" dirty="0"/>
              <a:t>Souhlasné stanovisko subjektu, který vydal strategický plán sociálního začleňování, komunitní plán sociálních služeb nebo střednědobý plán rozvoje sociálních služeb kraje</a:t>
            </a:r>
          </a:p>
          <a:p>
            <a:pPr lvl="1"/>
            <a:r>
              <a:rPr lang="cs-CZ" dirty="0"/>
              <a:t>Pověřovací akt, popř. vyjádření objednatele služeb o úmyslu poskytovatele služeb pověřit výkonem služby obecného hospodářského zájmu v souladu s Rozhodnutím Komise 2012/21/EU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0439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39280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06 Sociální podnikání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985" y="1684225"/>
            <a:ext cx="8915400" cy="438912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cs-CZ" dirty="0"/>
              <a:t>Výstavba, rekonstrukce a vybavení sociálních podniků</a:t>
            </a:r>
          </a:p>
          <a:p>
            <a:pPr lvl="0"/>
            <a:r>
              <a:rPr lang="cs-CZ" dirty="0"/>
              <a:t>Vznik nového sociálního podniku</a:t>
            </a:r>
          </a:p>
          <a:p>
            <a:pPr lvl="0"/>
            <a:r>
              <a:rPr lang="cs-CZ" dirty="0"/>
              <a:t>Rozšíření kapacity stávajícího sociálního podniku</a:t>
            </a:r>
          </a:p>
          <a:p>
            <a:pPr lvl="0"/>
            <a:r>
              <a:rPr lang="cs-CZ" dirty="0"/>
              <a:t>Aktivity osob samostatně výdělečně činných v sociálním podnikání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Příjemci podpory 	</a:t>
            </a:r>
            <a:r>
              <a:rPr lang="cs-CZ" dirty="0">
                <a:solidFill>
                  <a:srgbClr val="0070C0"/>
                </a:solidFill>
              </a:rPr>
              <a:t>Kraje, obce, malé a střední podniky, OSVČ, 				organizace zřizované nebo zakládané kraji, 				organizace zřizované nebo zakládané obcemi, 				dobrovolné svazky obcí, organizace zřizované 				nebo zakládané dobrovolnými svazky obcí, 				nestátní neziskové organizace, církve, církevní 				organizace.</a:t>
            </a:r>
          </a:p>
          <a:p>
            <a:pPr marL="0" indent="0">
              <a:buNone/>
            </a:pPr>
            <a:endParaRPr lang="cs-CZ" sz="23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3 739 900,- Kč</a:t>
            </a:r>
          </a:p>
          <a:p>
            <a:pPr marL="0" indent="0">
              <a:buNone/>
            </a:pPr>
            <a:endParaRPr lang="cs-CZ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cs-CZ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232F32D3-2754-4AE7-8018-801F9C44E6B7}"/>
              </a:ext>
            </a:extLst>
          </p:cNvPr>
          <p:cNvSpPr/>
          <p:nvPr/>
        </p:nvSpPr>
        <p:spPr>
          <a:xfrm>
            <a:off x="2700816" y="3212976"/>
            <a:ext cx="432048" cy="3593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3E11B27D-7543-468D-8EB8-7A95B1F2E77F}"/>
              </a:ext>
            </a:extLst>
          </p:cNvPr>
          <p:cNvSpPr/>
          <p:nvPr/>
        </p:nvSpPr>
        <p:spPr>
          <a:xfrm>
            <a:off x="7213908" y="5039282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3 739 900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55467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cs-CZ" dirty="0"/>
              <a:t>Plná moc</a:t>
            </a:r>
          </a:p>
          <a:p>
            <a:pPr lvl="1"/>
            <a:r>
              <a:rPr lang="cs-CZ" dirty="0"/>
              <a:t>Zadávací a výběrová řízení</a:t>
            </a:r>
          </a:p>
          <a:p>
            <a:pPr lvl="1"/>
            <a:r>
              <a:rPr lang="cs-CZ" dirty="0"/>
              <a:t>Doklady o právní subjektivitě žadatele</a:t>
            </a:r>
          </a:p>
          <a:p>
            <a:pPr lvl="1"/>
            <a:r>
              <a:rPr lang="cs-CZ" dirty="0"/>
              <a:t>Doklad prokázání právních vztahů k majetku, který je předmětem projektu</a:t>
            </a:r>
          </a:p>
          <a:p>
            <a:pPr lvl="1"/>
            <a:r>
              <a:rPr lang="cs-CZ" dirty="0"/>
              <a:t>Podnikatelský plán</a:t>
            </a:r>
          </a:p>
          <a:p>
            <a:pPr lvl="1"/>
            <a:r>
              <a:rPr lang="cs-CZ" dirty="0"/>
              <a:t>Územní rozhodnutí nebo územní souhlas nebo veřejnoprávní smlouva nahrazující územní řízení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45924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Výpis z rejstříku trestů – příloha zrušena</a:t>
            </a:r>
          </a:p>
          <a:p>
            <a:pPr lvl="1"/>
            <a:r>
              <a:rPr lang="cs-CZ" dirty="0"/>
              <a:t>Doklady potvrzující, že OSVČ spadá do cílové skupiny</a:t>
            </a:r>
          </a:p>
          <a:p>
            <a:pPr lvl="1"/>
            <a:r>
              <a:rPr lang="cs-CZ" dirty="0"/>
              <a:t>Čestné prohlášení o skutečném majiteli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5727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07 Podpora složek IZS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cs-CZ" dirty="0"/>
          </a:p>
          <a:p>
            <a:pPr lvl="0"/>
            <a:r>
              <a:rPr lang="cs-CZ" dirty="0"/>
              <a:t>Stavby, stavební úpravy, úpravy vnějších prostor stanic základních složek IZS za účelem zvýšení odolnosti stanic vůči účinkům mimořádné události tak, aby mohly plnit své úkoly v podmínkách mimořádné události a byly zajištěny podmínky pro rychlý výjezd složek IZS k mimořádné události.</a:t>
            </a:r>
          </a:p>
          <a:p>
            <a:pPr marL="0" lv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5741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07 Podpora složek IZS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Příjemci podpory        	</a:t>
            </a:r>
            <a:r>
              <a:rPr lang="cs-CZ" dirty="0">
                <a:solidFill>
                  <a:srgbClr val="0070C0"/>
                </a:solidFill>
              </a:rPr>
              <a:t>MV – Generální ředitelství HZS ČR; HZS krajů; Záchranný útvar HZS ČR; </a:t>
            </a:r>
            <a:r>
              <a:rPr lang="cs-CZ" u="sng" dirty="0">
                <a:solidFill>
                  <a:srgbClr val="C00000"/>
                </a:solidFill>
              </a:rPr>
              <a:t>obce, které zřizují jednotky požární ochrany (§ 29 zákona č. 133/1985 Sb., o požární ochraně) – JSDH kategorie II a III</a:t>
            </a:r>
            <a:r>
              <a:rPr lang="cs-CZ" dirty="0">
                <a:solidFill>
                  <a:srgbClr val="0070C0"/>
                </a:solidFill>
              </a:rPr>
              <a:t>; krajská ředitelství Policie ČR; kraje (kromě hl. m. Prahy) jako zřizovatelé zdravotnické záchranné služby krajů; organizační složky státu a jimi zřizované nebo zakládané organizace, které zajišťují vzdělávání a výcvik složek IZS; státní organizace, která zřizuje jednotku HZS podniku s územní působností.</a:t>
            </a:r>
          </a:p>
          <a:p>
            <a:pPr marL="0" indent="0">
              <a:buNone/>
            </a:pPr>
            <a:endParaRPr lang="cs-CZ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5 000 000,- Kč</a:t>
            </a:r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58CC796C-E7DD-4CFF-9AF5-2D7167972D51}"/>
              </a:ext>
            </a:extLst>
          </p:cNvPr>
          <p:cNvSpPr/>
          <p:nvPr/>
        </p:nvSpPr>
        <p:spPr>
          <a:xfrm>
            <a:off x="3080792" y="2348880"/>
            <a:ext cx="936104" cy="2698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CB085A5C-4453-4852-9A7C-079D7ABCC5BB}"/>
              </a:ext>
            </a:extLst>
          </p:cNvPr>
          <p:cNvSpPr/>
          <p:nvPr/>
        </p:nvSpPr>
        <p:spPr>
          <a:xfrm>
            <a:off x="7223548" y="4981469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5 978 770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4923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850392" lvl="1" indent="-457200">
              <a:buFont typeface="+mj-lt"/>
              <a:buAutoNum type="arabicPeriod"/>
            </a:pPr>
            <a:r>
              <a:rPr lang="cs-CZ" dirty="0"/>
              <a:t>Plná moc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Zadávací a výběrová řízení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Stanovisko HZS kraje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Studie proveditelnosti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Výpočet čistých jiných finančních příjmů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Územní rozhodnutí nebo územní souhlas nebo veřejnosprávní smlouva nahrazující územní řízení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Žádost o stavební povolení nebo ohlášení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Projektová dokumentace pro vydání stavebního povolení nebo pro ohlášení stavby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Doklad o prokázání právních vztahů k nemovitému majetku, který je předmětem projektu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Položkový rozpočet stavby</a:t>
            </a:r>
          </a:p>
          <a:p>
            <a:pPr marL="850392" lvl="1" indent="-457200">
              <a:buFont typeface="+mj-lt"/>
              <a:buAutoNum type="arabicPeriod"/>
            </a:pPr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70504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08 Sociální bydlení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cs-CZ" dirty="0"/>
              <a:t>Příjemce podpory </a:t>
            </a:r>
          </a:p>
          <a:p>
            <a:pPr lvl="1"/>
            <a:r>
              <a:rPr lang="cs-CZ" dirty="0">
                <a:solidFill>
                  <a:srgbClr val="0070C0"/>
                </a:solidFill>
              </a:rPr>
              <a:t>Obce; NNO; církve; církevní organizace</a:t>
            </a:r>
          </a:p>
          <a:p>
            <a:pPr marL="393192" lvl="1" indent="0">
              <a:buNone/>
            </a:pPr>
            <a:endParaRPr lang="cs-CZ" dirty="0">
              <a:solidFill>
                <a:srgbClr val="0070C0"/>
              </a:solidFill>
            </a:endParaRPr>
          </a:p>
          <a:p>
            <a:pPr marL="393192" lvl="1" indent="0">
              <a:buNone/>
            </a:pPr>
            <a:r>
              <a:rPr lang="cs-CZ" dirty="0"/>
              <a:t>Cílem je pořízení bytů, bytových domů, nebytových prostor </a:t>
            </a:r>
            <a:br>
              <a:rPr lang="cs-CZ" dirty="0"/>
            </a:br>
            <a:r>
              <a:rPr lang="cs-CZ" dirty="0"/>
              <a:t>a jejich adaptace pro potřeby sociálního bydlení a pořízení nezbytného základního vybavení. </a:t>
            </a:r>
          </a:p>
          <a:p>
            <a:pPr marL="0" lv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1 571 600,- Kč</a:t>
            </a:r>
          </a:p>
          <a:p>
            <a:pPr lvl="0"/>
            <a:endParaRPr lang="cs-CZ" dirty="0"/>
          </a:p>
        </p:txBody>
      </p:sp>
      <p:sp>
        <p:nvSpPr>
          <p:cNvPr id="5" name="Obdélník: zkosené hrany 4">
            <a:extLst>
              <a:ext uri="{FF2B5EF4-FFF2-40B4-BE49-F238E27FC236}">
                <a16:creationId xmlns:a16="http://schemas.microsoft.com/office/drawing/2014/main" id="{73CB18F9-E383-4D3A-A201-726CE6EA12F6}"/>
              </a:ext>
            </a:extLst>
          </p:cNvPr>
          <p:cNvSpPr/>
          <p:nvPr/>
        </p:nvSpPr>
        <p:spPr>
          <a:xfrm>
            <a:off x="6969224" y="4725144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1 571 600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889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cs-CZ" dirty="0"/>
              <a:t>Plná moc</a:t>
            </a:r>
          </a:p>
          <a:p>
            <a:pPr lvl="1"/>
            <a:r>
              <a:rPr lang="cs-CZ" dirty="0"/>
              <a:t>Zadávací a výběrová řízení</a:t>
            </a:r>
          </a:p>
          <a:p>
            <a:pPr lvl="1"/>
            <a:r>
              <a:rPr lang="cs-CZ" dirty="0"/>
              <a:t>Doklady o právní subjektivitě žadatele</a:t>
            </a:r>
          </a:p>
          <a:p>
            <a:pPr lvl="1"/>
            <a:r>
              <a:rPr lang="cs-CZ" dirty="0"/>
              <a:t>Studie proveditelnosti</a:t>
            </a:r>
          </a:p>
          <a:p>
            <a:pPr lvl="1"/>
            <a:r>
              <a:rPr lang="cs-CZ" dirty="0"/>
              <a:t>Doklad o prokázání právních vztahů k nemovitému majetku, který je předmětem projektu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2314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01 Plánování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pořízení územních studií</a:t>
            </a:r>
          </a:p>
          <a:p>
            <a:pPr lvl="1"/>
            <a:r>
              <a:rPr lang="cs-CZ" dirty="0"/>
              <a:t>Územní studie zaměřené na řešení krajiny</a:t>
            </a:r>
          </a:p>
          <a:p>
            <a:pPr lvl="1"/>
            <a:r>
              <a:rPr lang="cs-CZ" dirty="0"/>
              <a:t>Územní studie zaměřené na veřejnou technickou infrastrukturu, na veřejnou dopravní infrastrukturu nebo </a:t>
            </a:r>
            <a:br>
              <a:rPr lang="cs-CZ" dirty="0"/>
            </a:br>
            <a:r>
              <a:rPr lang="cs-CZ" dirty="0"/>
              <a:t>na veřejná prostranství</a:t>
            </a:r>
          </a:p>
          <a:p>
            <a:pPr lvl="1"/>
            <a:endParaRPr lang="cs-CZ" sz="1800" dirty="0"/>
          </a:p>
          <a:p>
            <a:pPr marL="393192" lvl="1" indent="0">
              <a:buNone/>
            </a:pPr>
            <a:r>
              <a:rPr lang="cs-CZ" dirty="0"/>
              <a:t>Příjemce podpory 	    </a:t>
            </a:r>
            <a:r>
              <a:rPr lang="cs-CZ" dirty="0">
                <a:solidFill>
                  <a:srgbClr val="0070C0"/>
                </a:solidFill>
              </a:rPr>
              <a:t>obce s rozšířenou působností</a:t>
            </a:r>
          </a:p>
          <a:p>
            <a:pPr marL="393192" lvl="1" indent="0">
              <a:buNone/>
            </a:pPr>
            <a:endParaRPr lang="cs-CZ" sz="1800" dirty="0"/>
          </a:p>
          <a:p>
            <a:pPr marL="393192" lvl="1" indent="0">
              <a:buNone/>
            </a:pPr>
            <a:r>
              <a:rPr lang="cs-CZ" sz="2200" dirty="0">
                <a:solidFill>
                  <a:srgbClr val="C00000"/>
                </a:solidFill>
              </a:rPr>
              <a:t>Způsobilé výdaje:		min	100 000,- Kč</a:t>
            </a:r>
          </a:p>
          <a:p>
            <a:pPr marL="393192" lvl="1" indent="0">
              <a:buNone/>
            </a:pPr>
            <a:r>
              <a:rPr lang="cs-CZ" sz="2200" dirty="0">
                <a:solidFill>
                  <a:srgbClr val="C00000"/>
                </a:solidFill>
              </a:rPr>
              <a:t>				max	4 487 750,- Kč</a:t>
            </a:r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CAA7CD6B-690B-4153-BA68-DB700A37611C}"/>
              </a:ext>
            </a:extLst>
          </p:cNvPr>
          <p:cNvSpPr/>
          <p:nvPr/>
        </p:nvSpPr>
        <p:spPr>
          <a:xfrm>
            <a:off x="3584848" y="4437112"/>
            <a:ext cx="720080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: zkosené hrany 4">
            <a:extLst>
              <a:ext uri="{FF2B5EF4-FFF2-40B4-BE49-F238E27FC236}">
                <a16:creationId xmlns:a16="http://schemas.microsoft.com/office/drawing/2014/main" id="{DE48CD22-70C1-4A43-BBF5-264D83A5D977}"/>
              </a:ext>
            </a:extLst>
          </p:cNvPr>
          <p:cNvSpPr/>
          <p:nvPr/>
        </p:nvSpPr>
        <p:spPr>
          <a:xfrm>
            <a:off x="7473280" y="927368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4 487 750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39467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cs-CZ" dirty="0"/>
              <a:t>Územní rozhodnutí nebo územní souhlas nebo veřejnoprávní smlouvy nahrazující územní řízení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Čestné prohlášení o skutečném majiteli</a:t>
            </a:r>
          </a:p>
          <a:p>
            <a:pPr lvl="1"/>
            <a:r>
              <a:rPr lang="cs-CZ" dirty="0"/>
              <a:t>Potvrzení o podání žádosti o pověření k výkonu služby obecného hospodářského zájmu sociální bydlení – v případě volby režimu rozhodnutí Komise o SOHZ (2012/21/EU)</a:t>
            </a:r>
          </a:p>
          <a:p>
            <a:pPr lvl="1"/>
            <a:r>
              <a:rPr lang="cs-CZ" dirty="0"/>
              <a:t>Souhlasné stanovisko obce s realizací projektu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93445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800726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DŮLEŽITÉ UPOZORNĚNÍ!!!</a:t>
            </a:r>
            <a:endParaRPr lang="cs-CZ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93192" lvl="1" indent="0" algn="ctr">
              <a:buNone/>
            </a:pPr>
            <a:endParaRPr lang="cs-CZ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393192" lvl="1" indent="0" algn="ctr">
              <a:buNone/>
            </a:pPr>
            <a:r>
              <a:rPr lang="cs-CZ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(1) Kritéria formálního hodnocení a přijatelnosti</a:t>
            </a:r>
          </a:p>
          <a:p>
            <a:pPr marL="393192" lvl="1" indent="0" algn="ctr">
              <a:buNone/>
            </a:pPr>
            <a:r>
              <a:rPr lang="cs-CZ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(2) Kritéria věcného hodnocení</a:t>
            </a:r>
          </a:p>
          <a:p>
            <a:pPr lvl="1"/>
            <a:endParaRPr lang="cs-CZ" dirty="0"/>
          </a:p>
          <a:p>
            <a:pPr marL="393192" lvl="1" indent="0" algn="ctr">
              <a:buNone/>
            </a:pPr>
            <a:r>
              <a:rPr lang="cs-CZ" u="sng" dirty="0"/>
              <a:t>KDE JE NAJÍT: </a:t>
            </a:r>
          </a:p>
          <a:p>
            <a:pPr marL="393192" lvl="1" indent="0" algn="ctr">
              <a:buNone/>
            </a:pPr>
            <a:r>
              <a:rPr lang="cs-CZ" dirty="0">
                <a:hlinkClick r:id="rId5"/>
              </a:rPr>
              <a:t>http://www.karlstejnskomas.cz/?page=vyzvy-irop</a:t>
            </a:r>
            <a:endParaRPr lang="cs-CZ" dirty="0"/>
          </a:p>
          <a:p>
            <a:pPr marL="393192" lvl="1" indent="0" algn="ctr">
              <a:buNone/>
            </a:pPr>
            <a:r>
              <a:rPr lang="cs-CZ" dirty="0"/>
              <a:t>= samostatné přílohy ke každé konkrétní výzvě</a:t>
            </a:r>
          </a:p>
          <a:p>
            <a:pPr marL="393192" lvl="1" indent="0" algn="ctr">
              <a:buNone/>
            </a:pPr>
            <a:endParaRPr lang="cs-CZ" dirty="0"/>
          </a:p>
          <a:p>
            <a:pPr marL="393192" lvl="1" indent="0" algn="ctr">
              <a:buNone/>
            </a:pPr>
            <a:r>
              <a:rPr lang="cs-CZ" u="sng" dirty="0">
                <a:solidFill>
                  <a:srgbClr val="00B0F0"/>
                </a:solidFill>
              </a:rPr>
              <a:t>Každá výzva má své vlastní kritéria </a:t>
            </a:r>
            <a:r>
              <a:rPr lang="cs-CZ" u="sng" dirty="0" err="1">
                <a:solidFill>
                  <a:srgbClr val="00B0F0"/>
                </a:solidFill>
              </a:rPr>
              <a:t>FHaP</a:t>
            </a:r>
            <a:r>
              <a:rPr lang="cs-CZ" u="sng" dirty="0">
                <a:solidFill>
                  <a:srgbClr val="00B0F0"/>
                </a:solidFill>
              </a:rPr>
              <a:t> a VH!!!</a:t>
            </a:r>
          </a:p>
          <a:p>
            <a:pPr lvl="1" algn="ctr"/>
            <a:endParaRPr lang="cs-CZ" dirty="0"/>
          </a:p>
          <a:p>
            <a:endParaRPr lang="cs-CZ" dirty="0"/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B1511369-49F5-4AD9-A913-2E517B40261D}"/>
              </a:ext>
            </a:extLst>
          </p:cNvPr>
          <p:cNvGrpSpPr/>
          <p:nvPr/>
        </p:nvGrpSpPr>
        <p:grpSpPr>
          <a:xfrm>
            <a:off x="8769424" y="994442"/>
            <a:ext cx="641276" cy="1440160"/>
            <a:chOff x="495300" y="1196752"/>
            <a:chExt cx="785292" cy="1872208"/>
          </a:xfrm>
        </p:grpSpPr>
        <p:sp>
          <p:nvSpPr>
            <p:cNvPr id="10" name="Vývojový diagram: sloučení 9">
              <a:extLst>
                <a:ext uri="{FF2B5EF4-FFF2-40B4-BE49-F238E27FC236}">
                  <a16:creationId xmlns:a16="http://schemas.microsoft.com/office/drawing/2014/main" id="{DC3884EB-7616-4D33-9160-603B1773D20B}"/>
                </a:ext>
              </a:extLst>
            </p:cNvPr>
            <p:cNvSpPr/>
            <p:nvPr/>
          </p:nvSpPr>
          <p:spPr>
            <a:xfrm>
              <a:off x="495300" y="1196752"/>
              <a:ext cx="785292" cy="1296144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Vývojový diagram: spojnice 10">
              <a:extLst>
                <a:ext uri="{FF2B5EF4-FFF2-40B4-BE49-F238E27FC236}">
                  <a16:creationId xmlns:a16="http://schemas.microsoft.com/office/drawing/2014/main" id="{49D6FA7F-49F7-4247-9466-58A9ADEE4CDE}"/>
                </a:ext>
              </a:extLst>
            </p:cNvPr>
            <p:cNvSpPr/>
            <p:nvPr/>
          </p:nvSpPr>
          <p:spPr>
            <a:xfrm>
              <a:off x="704528" y="2708920"/>
              <a:ext cx="360040" cy="36004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40B32C3E-C097-4941-B3B7-2536BF1D5281}"/>
              </a:ext>
            </a:extLst>
          </p:cNvPr>
          <p:cNvGrpSpPr/>
          <p:nvPr/>
        </p:nvGrpSpPr>
        <p:grpSpPr>
          <a:xfrm>
            <a:off x="671707" y="994442"/>
            <a:ext cx="641276" cy="1440160"/>
            <a:chOff x="495300" y="1196752"/>
            <a:chExt cx="785292" cy="1872208"/>
          </a:xfrm>
        </p:grpSpPr>
        <p:sp>
          <p:nvSpPr>
            <p:cNvPr id="13" name="Vývojový diagram: sloučení 12">
              <a:extLst>
                <a:ext uri="{FF2B5EF4-FFF2-40B4-BE49-F238E27FC236}">
                  <a16:creationId xmlns:a16="http://schemas.microsoft.com/office/drawing/2014/main" id="{FD3D3181-AFB7-4CEF-B50B-FF2E2DE74816}"/>
                </a:ext>
              </a:extLst>
            </p:cNvPr>
            <p:cNvSpPr/>
            <p:nvPr/>
          </p:nvSpPr>
          <p:spPr>
            <a:xfrm>
              <a:off x="495300" y="1196752"/>
              <a:ext cx="785292" cy="1296144"/>
            </a:xfrm>
            <a:prstGeom prst="flowChartMerg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Vývojový diagram: spojnice 13">
              <a:extLst>
                <a:ext uri="{FF2B5EF4-FFF2-40B4-BE49-F238E27FC236}">
                  <a16:creationId xmlns:a16="http://schemas.microsoft.com/office/drawing/2014/main" id="{1E1EC7FD-0902-4A84-8027-59A4BD253453}"/>
                </a:ext>
              </a:extLst>
            </p:cNvPr>
            <p:cNvSpPr/>
            <p:nvPr/>
          </p:nvSpPr>
          <p:spPr>
            <a:xfrm>
              <a:off x="704528" y="2708920"/>
              <a:ext cx="360040" cy="360040"/>
            </a:xfrm>
            <a:prstGeom prst="flowChartConnector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42598726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604963" y="-614363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2540730" y="2869406"/>
            <a:ext cx="482453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MAS Karlštejnsko, z. ú.</a:t>
            </a:r>
            <a:b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Všeradice 18</a:t>
            </a:r>
          </a:p>
          <a:p>
            <a:r>
              <a:rPr lang="cs-CZ" sz="2000" b="1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267 26  Všeradice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 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Kanceláře:</a:t>
            </a:r>
            <a:b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cs-CZ" sz="1600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Pod Drahou 984, 252 30 Řevnice</a:t>
            </a:r>
          </a:p>
          <a:p>
            <a:r>
              <a:rPr lang="cs-CZ" sz="1600" dirty="0">
                <a:solidFill>
                  <a:srgbClr val="00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Všeradice 18, 267 26 Všeradice</a:t>
            </a:r>
          </a:p>
          <a:p>
            <a:endParaRPr lang="cs-CZ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Ing. Aneta Hučínová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tel: </a:t>
            </a:r>
            <a:r>
              <a:rPr lang="cs-CZ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+420 792 339 240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e-mail:</a:t>
            </a:r>
            <a:r>
              <a:rPr lang="cs-CZ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aneta.hucinova@karlstejnskomas.cz</a:t>
            </a:r>
          </a:p>
          <a:p>
            <a:r>
              <a:rPr lang="cs-CZ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web:</a:t>
            </a:r>
            <a:r>
              <a:rPr lang="cs-CZ" sz="1600" dirty="0">
                <a:solidFill>
                  <a:schemeClr val="accent3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www.karlstejnskomas.cz</a:t>
            </a:r>
          </a:p>
          <a:p>
            <a:endParaRPr lang="cs-CZ" dirty="0"/>
          </a:p>
        </p:txBody>
      </p:sp>
      <p:pic>
        <p:nvPicPr>
          <p:cNvPr id="2" name="Picture 2" descr="MAS-karlstejnsko_logo">
            <a:extLst>
              <a:ext uri="{FF2B5EF4-FFF2-40B4-BE49-F238E27FC236}">
                <a16:creationId xmlns:a16="http://schemas.microsoft.com/office/drawing/2014/main" id="{3ADC1154-153B-43A9-AA2B-50AD8049A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761" y="916781"/>
            <a:ext cx="76104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7">
            <a:extLst>
              <a:ext uri="{FF2B5EF4-FFF2-40B4-BE49-F238E27FC236}">
                <a16:creationId xmlns:a16="http://schemas.microsoft.com/office/drawing/2014/main" id="{43610027-58B7-4429-99AF-96FAEF9CA69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852704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1700808"/>
            <a:ext cx="8915400" cy="4623792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u="sng" dirty="0"/>
              <a:t>Plná moc </a:t>
            </a:r>
            <a:r>
              <a:rPr lang="cs-CZ" sz="2000" i="1" dirty="0"/>
              <a:t>(v případě přenesení pravomocí na jinou osobu)</a:t>
            </a:r>
            <a:endParaRPr lang="cs-CZ" i="1" dirty="0"/>
          </a:p>
          <a:p>
            <a:pPr marL="514350" indent="-514350">
              <a:buFont typeface="+mj-lt"/>
              <a:buAutoNum type="arabicPeriod"/>
            </a:pPr>
            <a:endParaRPr lang="cs-CZ" u="sng" dirty="0"/>
          </a:p>
          <a:p>
            <a:pPr marL="514350" indent="-514350">
              <a:buFont typeface="+mj-lt"/>
              <a:buAutoNum type="arabicPeriod"/>
            </a:pPr>
            <a:r>
              <a:rPr lang="cs-CZ" u="sng" dirty="0"/>
              <a:t>Smlouvy s dodavateli </a:t>
            </a:r>
            <a:r>
              <a:rPr lang="cs-CZ" sz="2000" i="1" dirty="0"/>
              <a:t>(předkládá se pouze uzavřená smlouva s projektantem územní studie prostřednictvím modulu Veřejné zakázky v systému MS2014+)</a:t>
            </a:r>
          </a:p>
          <a:p>
            <a:pPr marL="514350" indent="-514350">
              <a:buFont typeface="+mj-lt"/>
              <a:buAutoNum type="arabicPeriod"/>
            </a:pPr>
            <a:endParaRPr lang="cs-CZ" u="sng" dirty="0"/>
          </a:p>
          <a:p>
            <a:pPr marL="514350" indent="-514350">
              <a:buFont typeface="+mj-lt"/>
              <a:buAutoNum type="arabicPeriod"/>
            </a:pPr>
            <a:r>
              <a:rPr lang="cs-CZ" u="sng" dirty="0"/>
              <a:t>Podklady pro hodnocení žádosti o podporu </a:t>
            </a:r>
            <a:r>
              <a:rPr lang="cs-CZ" sz="2100" i="1" dirty="0"/>
              <a:t>(dokument, ve kterém žadatel odůvodní potřebnost pořízení územní studie a uvede území, kterého se týká, dle přílohy č. 4C Specifických pravidel)</a:t>
            </a:r>
          </a:p>
          <a:p>
            <a:pPr marL="514350" indent="-514350">
              <a:buFont typeface="+mj-lt"/>
              <a:buAutoNum type="arabicPeriod"/>
            </a:pPr>
            <a:endParaRPr lang="cs-CZ" u="sng" dirty="0"/>
          </a:p>
          <a:p>
            <a:pPr marL="514350" indent="-514350">
              <a:buFont typeface="+mj-lt"/>
              <a:buAutoNum type="arabicPeriod"/>
            </a:pPr>
            <a:r>
              <a:rPr lang="cs-CZ" u="sng" dirty="0"/>
              <a:t>Informace k zadání územní studie </a:t>
            </a:r>
            <a:r>
              <a:rPr lang="cs-CZ" sz="2100" i="1" dirty="0"/>
              <a:t>(předávací protokol o předání zadání územní studie pořizovatelem zhotoviteli (projektantovi); v případě, že projekt obsahuje více územních studií, je třeba doložit předávací protokol pro každou územní studii)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2000" dirty="0">
                <a:solidFill>
                  <a:srgbClr val="0070C0"/>
                </a:solidFill>
              </a:rPr>
              <a:t>Bližší informace jsou uvedeny ve Specifických pravidlech výzvy č. 45 (verze 1.1, platnost od 23. 10. 2018), kapitola 3.3.3 aktivita Územní studie.</a:t>
            </a:r>
          </a:p>
        </p:txBody>
      </p:sp>
    </p:spTree>
    <p:extLst>
      <p:ext uri="{BB962C8B-B14F-4D97-AF65-F5344CB8AC3E}">
        <p14:creationId xmlns:p14="http://schemas.microsoft.com/office/powerpoint/2010/main" val="3223108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02 Dopravní infrastruktura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výstavba chodníků a veřejného osvětlení s důrazem na zvýšení bezpečnosti dopravy</a:t>
            </a:r>
          </a:p>
          <a:p>
            <a:r>
              <a:rPr lang="cs-CZ" dirty="0"/>
              <a:t>budování doprovodné infrastruktury pro cyklisty pří výstavbě komunikace pro cyklisty nebo liniového opatření pro cyklisty (stojany na kola, doprovodná zeleň, veřejné osvětlení, prvky integrovaných dopravních systémů)</a:t>
            </a:r>
          </a:p>
          <a:p>
            <a:r>
              <a:rPr lang="cs-CZ" dirty="0"/>
              <a:t>budování dopravních sítí a uzlů (P+R, B+R) s návazností na různé typy dopravy s tvorbou parkovacích míst</a:t>
            </a:r>
          </a:p>
          <a:p>
            <a:r>
              <a:rPr lang="cs-CZ" dirty="0"/>
              <a:t>výstavba cyklostezky sloužící k dopravě do zaměstnání, škol a službami</a:t>
            </a:r>
          </a:p>
          <a:p>
            <a:endParaRPr lang="cs-CZ" sz="2000" dirty="0"/>
          </a:p>
          <a:p>
            <a:pPr marL="0" indent="0">
              <a:buNone/>
            </a:pPr>
            <a:r>
              <a:rPr lang="cs-CZ" dirty="0"/>
              <a:t>Příjemce podpory 		</a:t>
            </a:r>
            <a:r>
              <a:rPr lang="cs-CZ" dirty="0">
                <a:solidFill>
                  <a:srgbClr val="0070C0"/>
                </a:solidFill>
              </a:rPr>
              <a:t>obce a jejich organizace, DSO a jejich 					organizace, provozovatelé dráhy nebo 					drážní dopravy</a:t>
            </a:r>
            <a:endParaRPr lang="cs-CZ" sz="2400" dirty="0"/>
          </a:p>
          <a:p>
            <a:pPr marL="0" indent="0">
              <a:buNone/>
            </a:pPr>
            <a:endParaRPr lang="cs-CZ" sz="21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cs-CZ" dirty="0">
                <a:solidFill>
                  <a:srgbClr val="C00000"/>
                </a:solidFill>
              </a:rPr>
              <a:t>Způsobilé výdaje:	min	100 000,- Kč</a:t>
            </a:r>
          </a:p>
          <a:p>
            <a:pPr marL="393192" lvl="1" indent="0">
              <a:buNone/>
            </a:pPr>
            <a:r>
              <a:rPr lang="cs-CZ" sz="2600" dirty="0">
                <a:solidFill>
                  <a:srgbClr val="C00000"/>
                </a:solidFill>
              </a:rPr>
              <a:t>			max	5 000 000,- Kč</a:t>
            </a:r>
          </a:p>
          <a:p>
            <a:endParaRPr lang="cs-CZ" dirty="0"/>
          </a:p>
          <a:p>
            <a:endParaRPr lang="cs-CZ" dirty="0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2AEE773D-4B8D-4E8C-8A33-DDDF38210D5F}"/>
              </a:ext>
            </a:extLst>
          </p:cNvPr>
          <p:cNvSpPr/>
          <p:nvPr/>
        </p:nvSpPr>
        <p:spPr>
          <a:xfrm>
            <a:off x="3224808" y="4293096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: zkosené hrany 5">
            <a:extLst>
              <a:ext uri="{FF2B5EF4-FFF2-40B4-BE49-F238E27FC236}">
                <a16:creationId xmlns:a16="http://schemas.microsoft.com/office/drawing/2014/main" id="{7ED2FF35-300D-4F75-9C8F-2A5B398E133F}"/>
              </a:ext>
            </a:extLst>
          </p:cNvPr>
          <p:cNvSpPr/>
          <p:nvPr/>
        </p:nvSpPr>
        <p:spPr>
          <a:xfrm>
            <a:off x="7329264" y="5128238"/>
            <a:ext cx="2304256" cy="1008112"/>
          </a:xfrm>
          <a:prstGeom prst="bevel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18 699 100 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0747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u="sng" dirty="0"/>
              <a:t>Společně pro všechny aktivity</a:t>
            </a:r>
          </a:p>
          <a:p>
            <a:pPr lvl="1"/>
            <a:r>
              <a:rPr lang="cs-CZ" dirty="0"/>
              <a:t>Plná moc </a:t>
            </a:r>
            <a:r>
              <a:rPr lang="cs-CZ" i="1" dirty="0"/>
              <a:t>(v případě přenesení pravomocí na jinou osobu)</a:t>
            </a:r>
            <a:endParaRPr lang="cs-CZ" dirty="0"/>
          </a:p>
          <a:p>
            <a:pPr lvl="1"/>
            <a:r>
              <a:rPr lang="cs-CZ" dirty="0"/>
              <a:t>Zadávací a výběrová řízení </a:t>
            </a:r>
            <a:r>
              <a:rPr lang="cs-CZ" i="1" dirty="0"/>
              <a:t>(žadatel předkládá pouze uzavřenou smlouvu na plnění zakázky prostřednictvím modulu Veřejné zakázky)</a:t>
            </a:r>
          </a:p>
          <a:p>
            <a:pPr lvl="1"/>
            <a:r>
              <a:rPr lang="cs-CZ" dirty="0"/>
              <a:t>Doklady o právní subjektivitě žadatele – </a:t>
            </a:r>
            <a:r>
              <a:rPr lang="cs-CZ" i="1" dirty="0"/>
              <a:t>příloha zrušena</a:t>
            </a:r>
          </a:p>
          <a:p>
            <a:pPr lvl="1"/>
            <a:r>
              <a:rPr lang="cs-CZ" dirty="0"/>
              <a:t>Výpis z rejstříku trestů – </a:t>
            </a:r>
            <a:r>
              <a:rPr lang="cs-CZ" i="1" dirty="0"/>
              <a:t>příloha zrušena</a:t>
            </a:r>
          </a:p>
          <a:p>
            <a:pPr lvl="1"/>
            <a:r>
              <a:rPr lang="cs-CZ" dirty="0"/>
              <a:t>Studie proveditelnosti</a:t>
            </a:r>
          </a:p>
          <a:p>
            <a:pPr lvl="1"/>
            <a:r>
              <a:rPr lang="cs-CZ" dirty="0"/>
              <a:t>Karta souladu projektu s principy udržitelné mobility </a:t>
            </a:r>
            <a:r>
              <a:rPr lang="cs-CZ" i="1" dirty="0"/>
              <a:t>(zpracovaná dle osnovy uvedené v příloze č. 5 Specifických pravidel)</a:t>
            </a:r>
          </a:p>
          <a:p>
            <a:pPr lvl="1"/>
            <a:r>
              <a:rPr lang="cs-CZ" dirty="0"/>
              <a:t>Čestné prohlášení o skutečném majiteli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4782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u="sng" dirty="0"/>
              <a:t>Aktivita Terminály a parkovací systémy</a:t>
            </a:r>
          </a:p>
          <a:p>
            <a:pPr lvl="1"/>
            <a:r>
              <a:rPr lang="cs-CZ" dirty="0"/>
              <a:t>Smlouva o veřejných službách v přepravě cestujících</a:t>
            </a:r>
          </a:p>
          <a:p>
            <a:pPr lvl="1"/>
            <a:r>
              <a:rPr lang="cs-CZ" dirty="0"/>
              <a:t>Územní rozhodnutí nebo územní souhlas nebo veřejnoprávní smlouvy nahrazující územní řízení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Doklad o prokázání právních vztahů k nemovitému majetku, který je předmětem projektu</a:t>
            </a:r>
          </a:p>
        </p:txBody>
      </p:sp>
    </p:spTree>
    <p:extLst>
      <p:ext uri="{BB962C8B-B14F-4D97-AF65-F5344CB8AC3E}">
        <p14:creationId xmlns:p14="http://schemas.microsoft.com/office/powerpoint/2010/main" val="1629968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942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Povinné přílohy žádosti o dotaci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u="sng" dirty="0"/>
              <a:t>Aktivita Bezpečnost dopravy a </a:t>
            </a:r>
            <a:r>
              <a:rPr lang="cs-CZ" u="sng" dirty="0" err="1"/>
              <a:t>Cyklodoprava</a:t>
            </a:r>
            <a:endParaRPr lang="cs-CZ" u="sng" dirty="0"/>
          </a:p>
          <a:p>
            <a:pPr lvl="1"/>
            <a:r>
              <a:rPr lang="cs-CZ" dirty="0"/>
              <a:t>Územní rozhodnutí nebo územní souhlas nebo veřejnoprávní smlouva nahrazující územní řízení</a:t>
            </a:r>
          </a:p>
          <a:p>
            <a:pPr lvl="1"/>
            <a:r>
              <a:rPr lang="cs-CZ" dirty="0"/>
              <a:t>Žádost o stavební povolení nebo ohlášení, případně stavební povolení nebo souhlas s provedením ohlášeného stavebního záměru nebo veřejnoprávní smlouva nahrazující stavební povolení</a:t>
            </a:r>
          </a:p>
          <a:p>
            <a:pPr lvl="1"/>
            <a:r>
              <a:rPr lang="cs-CZ" dirty="0"/>
              <a:t>Projektová dokumentace pro vydání stavebního povolení nebo pro ohlášení stavby</a:t>
            </a:r>
          </a:p>
          <a:p>
            <a:pPr lvl="1"/>
            <a:r>
              <a:rPr lang="cs-CZ" dirty="0"/>
              <a:t>Položkový rozpočet stavby</a:t>
            </a:r>
          </a:p>
          <a:p>
            <a:pPr lvl="1"/>
            <a:r>
              <a:rPr lang="cs-CZ" dirty="0"/>
              <a:t>Doklady k výkupu nemovitostí – příloha zrušena</a:t>
            </a:r>
          </a:p>
          <a:p>
            <a:pPr lvl="1"/>
            <a:r>
              <a:rPr lang="cs-CZ" dirty="0"/>
              <a:t>Výpočet čistých jiných peněžních příjmů</a:t>
            </a:r>
          </a:p>
          <a:p>
            <a:pPr lvl="1"/>
            <a:r>
              <a:rPr lang="cs-CZ" dirty="0"/>
              <a:t>Smlouva o spolupráci</a:t>
            </a:r>
          </a:p>
          <a:p>
            <a:pPr lvl="1"/>
            <a:r>
              <a:rPr lang="cs-CZ" dirty="0"/>
              <a:t>Čestné prohlášení žadatele, že není vyžadováno stavební povolení nebo ohlášení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1427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 t="-24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D1FCA70-BC2F-452F-AE8F-E169B57FA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IROP – 03 Občanská vybavenost</a:t>
            </a:r>
            <a:endParaRPr lang="cs-CZ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47">
            <a:extLst>
              <a:ext uri="{FF2B5EF4-FFF2-40B4-BE49-F238E27FC236}">
                <a16:creationId xmlns:a16="http://schemas.microsoft.com/office/drawing/2014/main" id="{1DF0FB5C-FF70-41EC-82A3-90C678D4ABF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682452" y="6153912"/>
            <a:ext cx="4541096" cy="709840"/>
          </a:xfrm>
          <a:prstGeom prst="rect">
            <a:avLst/>
          </a:prstGeom>
          <a:noFill/>
        </p:spPr>
      </p:pic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id="{09DCE738-467A-4FA7-BACD-45A062149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cs-CZ" sz="2300" dirty="0"/>
              <a:t>vybudování, modernizace a rekonstrukce odborných učeben ZŠ, laboratoří, dílen a pozemků včetně vybavení pomůckami (v rámci klíčových kompetencí)</a:t>
            </a:r>
          </a:p>
          <a:p>
            <a:pPr lvl="0"/>
            <a:r>
              <a:rPr lang="cs-CZ" sz="2300" dirty="0"/>
              <a:t>stavba a stavební úpravy, zlepšování vybavení a zajištění dostatečné kapacity MŠ</a:t>
            </a:r>
          </a:p>
          <a:p>
            <a:pPr lvl="0"/>
            <a:r>
              <a:rPr lang="cs-CZ" sz="2300" dirty="0"/>
              <a:t>vybudování, úpravy budov a učeben pro potřeby žáků a studentů se SVP a pořízení kompenzačních pomůcek (pouze ORP se sociálně vyloučenou lokalitou)</a:t>
            </a:r>
          </a:p>
          <a:p>
            <a:pPr lvl="0"/>
            <a:r>
              <a:rPr lang="cs-CZ" sz="2300" dirty="0"/>
              <a:t>obnova infrastruktury pro celoživotní vzdělávání, zájmové a neformální vzdělávání mládeže v klíčových kompetencích </a:t>
            </a:r>
          </a:p>
          <a:p>
            <a:pPr lvl="0"/>
            <a:r>
              <a:rPr lang="cs-CZ" sz="2300" dirty="0"/>
              <a:t>budování nových kapacit, zlepšování vybavení a podpora rozvoje zařízení péče o děti do 3 let věku</a:t>
            </a:r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5451617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Vlastní 1">
      <a:dk1>
        <a:sysClr val="windowText" lastClr="000000"/>
      </a:dk1>
      <a:lt1>
        <a:srgbClr val="54A838"/>
      </a:lt1>
      <a:dk2>
        <a:srgbClr val="2A541B"/>
      </a:dk2>
      <a:lt2>
        <a:srgbClr val="DBF5F9"/>
      </a:lt2>
      <a:accent1>
        <a:srgbClr val="FFC000"/>
      </a:accent1>
      <a:accent2>
        <a:srgbClr val="2A541B"/>
      </a:accent2>
      <a:accent3>
        <a:srgbClr val="2A541B"/>
      </a:accent3>
      <a:accent4>
        <a:srgbClr val="FFC000"/>
      </a:accent4>
      <a:accent5>
        <a:srgbClr val="FFC000"/>
      </a:accent5>
      <a:accent6>
        <a:srgbClr val="FFC000"/>
      </a:accent6>
      <a:hlink>
        <a:srgbClr val="54A838"/>
      </a:hlink>
      <a:folHlink>
        <a:srgbClr val="FF000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3424</TotalTime>
  <Words>1949</Words>
  <Application>Microsoft Office PowerPoint</Application>
  <PresentationFormat>A4 (210 × 297 mm)</PresentationFormat>
  <Paragraphs>287</Paragraphs>
  <Slides>32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8" baseType="lpstr">
      <vt:lpstr>Calibri</vt:lpstr>
      <vt:lpstr>Constantia</vt:lpstr>
      <vt:lpstr>Tahoma</vt:lpstr>
      <vt:lpstr>Times New Roman</vt:lpstr>
      <vt:lpstr>Wingdings 2</vt:lpstr>
      <vt:lpstr>Tok</vt:lpstr>
      <vt:lpstr>Prezentace aplikace PowerPoint</vt:lpstr>
      <vt:lpstr>IROP (Integrovaný regionální operační program)</vt:lpstr>
      <vt:lpstr>IROP – 01 Plánování</vt:lpstr>
      <vt:lpstr>Povinné přílohy žádosti o dotaci</vt:lpstr>
      <vt:lpstr>IROP – 02 Dopravní infrastruktura</vt:lpstr>
      <vt:lpstr>Povinné přílohy žádosti o dotaci</vt:lpstr>
      <vt:lpstr>Povinné přílohy žádosti o dotaci</vt:lpstr>
      <vt:lpstr>Povinné přílohy žádosti o dotaci</vt:lpstr>
      <vt:lpstr>IROP – 03 Občanská vybavenost</vt:lpstr>
      <vt:lpstr>IROP – 03 Občanská vybavenost</vt:lpstr>
      <vt:lpstr>Povinné přílohy žádosti o dotaci</vt:lpstr>
      <vt:lpstr>Povinné přílohy žádosti o dotaci</vt:lpstr>
      <vt:lpstr>Povinné přílohy žádosti o dotaci</vt:lpstr>
      <vt:lpstr>Povinné přílohy žádosti o dotaci</vt:lpstr>
      <vt:lpstr>IROP – 04 Obnova kulturního dědictví</vt:lpstr>
      <vt:lpstr>Povinné přílohy žádosti o dotaci</vt:lpstr>
      <vt:lpstr>IROP – 05 Sociální služby</vt:lpstr>
      <vt:lpstr>IROP – 05 Sociální služby</vt:lpstr>
      <vt:lpstr>Povinné přílohy žádosti o dotaci</vt:lpstr>
      <vt:lpstr>Povinné přílohy žádosti o dotaci</vt:lpstr>
      <vt:lpstr>Povinné přílohy žádosti o dotaci</vt:lpstr>
      <vt:lpstr>IROP – 06 Sociální podnikání</vt:lpstr>
      <vt:lpstr>Povinné přílohy žádosti o dotaci</vt:lpstr>
      <vt:lpstr>Povinné přílohy žádosti o dotaci</vt:lpstr>
      <vt:lpstr>IROP – 07 Podpora složek IZS</vt:lpstr>
      <vt:lpstr>IROP – 07 Podpora složek IZS</vt:lpstr>
      <vt:lpstr>Povinné přílohy žádosti o dotaci</vt:lpstr>
      <vt:lpstr>IROP – 08 Sociální bydlení</vt:lpstr>
      <vt:lpstr>Povinné přílohy žádosti o dotaci</vt:lpstr>
      <vt:lpstr>Povinné přílohy žádosti o dotaci</vt:lpstr>
      <vt:lpstr>DŮLEŽITÉ UPOZORNĚNÍ!!!</vt:lpstr>
      <vt:lpstr>Prezentace aplikace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Tata</dc:creator>
  <cp:lastModifiedBy>Aneta Hučínová</cp:lastModifiedBy>
  <cp:revision>324</cp:revision>
  <cp:lastPrinted>2019-01-30T13:42:47Z</cp:lastPrinted>
  <dcterms:created xsi:type="dcterms:W3CDTF">2009-04-01T06:51:26Z</dcterms:created>
  <dcterms:modified xsi:type="dcterms:W3CDTF">2019-01-30T14:02:00Z</dcterms:modified>
</cp:coreProperties>
</file>